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63" r:id="rId8"/>
    <p:sldId id="264" r:id="rId9"/>
    <p:sldId id="265" r:id="rId10"/>
    <p:sldId id="266" r:id="rId11"/>
    <p:sldId id="259" r:id="rId12"/>
    <p:sldId id="267" r:id="rId13"/>
    <p:sldId id="269" r:id="rId14"/>
    <p:sldId id="270" r:id="rId15"/>
    <p:sldId id="268" r:id="rId16"/>
    <p:sldId id="27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A0D497-7867-4987-AA1A-56E9D70581F3}" v="27" dt="2018-05-28T19:46:52.0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Ανδρέας Ζεργιώτης" userId="18cb3d80710c1ae3" providerId="LiveId" clId="{4EA0D497-7867-4987-AA1A-56E9D70581F3}"/>
    <pc:docChg chg="modSld">
      <pc:chgData name="Ανδρέας Ζεργιώτης" userId="18cb3d80710c1ae3" providerId="LiveId" clId="{4EA0D497-7867-4987-AA1A-56E9D70581F3}" dt="2018-05-28T19:46:52.091" v="26" actId="113"/>
      <pc:docMkLst>
        <pc:docMk/>
      </pc:docMkLst>
      <pc:sldChg chg="modSp">
        <pc:chgData name="Ανδρέας Ζεργιώτης" userId="18cb3d80710c1ae3" providerId="LiveId" clId="{4EA0D497-7867-4987-AA1A-56E9D70581F3}" dt="2018-05-28T19:43:35.901" v="14" actId="20577"/>
        <pc:sldMkLst>
          <pc:docMk/>
          <pc:sldMk cId="1957614133" sldId="257"/>
        </pc:sldMkLst>
        <pc:spChg chg="mod">
          <ac:chgData name="Ανδρέας Ζεργιώτης" userId="18cb3d80710c1ae3" providerId="LiveId" clId="{4EA0D497-7867-4987-AA1A-56E9D70581F3}" dt="2018-05-28T19:43:35.901" v="14" actId="20577"/>
          <ac:spMkLst>
            <pc:docMk/>
            <pc:sldMk cId="1957614133" sldId="257"/>
            <ac:spMk id="3" creationId="{38E4CA7F-6094-4AFD-A885-9FCCDE6E72EB}"/>
          </ac:spMkLst>
        </pc:spChg>
      </pc:sldChg>
      <pc:sldChg chg="modSp">
        <pc:chgData name="Ανδρέας Ζεργιώτης" userId="18cb3d80710c1ae3" providerId="LiveId" clId="{4EA0D497-7867-4987-AA1A-56E9D70581F3}" dt="2018-05-28T19:45:58.469" v="24" actId="20577"/>
        <pc:sldMkLst>
          <pc:docMk/>
          <pc:sldMk cId="2002181301" sldId="258"/>
        </pc:sldMkLst>
        <pc:graphicFrameChg chg="mod">
          <ac:chgData name="Ανδρέας Ζεργιώτης" userId="18cb3d80710c1ae3" providerId="LiveId" clId="{4EA0D497-7867-4987-AA1A-56E9D70581F3}" dt="2018-05-28T19:45:58.469" v="24" actId="20577"/>
          <ac:graphicFrameMkLst>
            <pc:docMk/>
            <pc:sldMk cId="2002181301" sldId="258"/>
            <ac:graphicFrameMk id="12" creationId="{87A1A389-68C8-47DD-82BC-F6644B6C3EC6}"/>
          </ac:graphicFrameMkLst>
        </pc:graphicFrameChg>
      </pc:sldChg>
      <pc:sldChg chg="modSp">
        <pc:chgData name="Ανδρέας Ζεργιώτης" userId="18cb3d80710c1ae3" providerId="LiveId" clId="{4EA0D497-7867-4987-AA1A-56E9D70581F3}" dt="2018-05-28T19:46:52.091" v="26" actId="113"/>
        <pc:sldMkLst>
          <pc:docMk/>
          <pc:sldMk cId="2323390357" sldId="261"/>
        </pc:sldMkLst>
        <pc:spChg chg="mod">
          <ac:chgData name="Ανδρέας Ζεργιώτης" userId="18cb3d80710c1ae3" providerId="LiveId" clId="{4EA0D497-7867-4987-AA1A-56E9D70581F3}" dt="2018-05-28T19:46:52.091" v="26" actId="113"/>
          <ac:spMkLst>
            <pc:docMk/>
            <pc:sldMk cId="2323390357" sldId="261"/>
            <ac:spMk id="3" creationId="{3665FA6B-2A17-4286-9C88-B9927E9E318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A842E7-3727-456E-9F0F-1DB9EE5F18E6}" type="doc">
      <dgm:prSet loTypeId="urn:microsoft.com/office/officeart/2008/layout/LinedList" loCatId="list" qsTypeId="urn:microsoft.com/office/officeart/2005/8/quickstyle/simple5" qsCatId="simple" csTypeId="urn:microsoft.com/office/officeart/2005/8/colors/accent4_2" csCatId="accent4" phldr="1"/>
      <dgm:spPr/>
      <dgm:t>
        <a:bodyPr/>
        <a:lstStyle/>
        <a:p>
          <a:endParaRPr lang="en-US"/>
        </a:p>
      </dgm:t>
    </dgm:pt>
    <dgm:pt modelId="{AD0D9CC0-3B88-4B66-8BDF-A5BEC5591EF5}">
      <dgm:prSet/>
      <dgm:spPr/>
      <dgm:t>
        <a:bodyPr/>
        <a:lstStyle/>
        <a:p>
          <a:pPr algn="just"/>
          <a:r>
            <a:rPr lang="el-GR" dirty="0"/>
            <a:t>Ο μεστός και ουσιαστικός χαρακτήρας της γλώσσας </a:t>
          </a:r>
          <a:r>
            <a:rPr lang="el-GR" b="1" dirty="0"/>
            <a:t>οδηγεί το άτομο να μπορεί να βάζει τις σκέψεις του σε ειρμό</a:t>
          </a:r>
          <a:r>
            <a:rPr lang="el-GR" dirty="0"/>
            <a:t>, επιτρέποντας τη σταδιακή διεύρυνση των πνευματικών του οριζόντων και κατά τη συνέπεια στην ανάπτυξη της κριτικής του ικανότητας και σκέψης.</a:t>
          </a:r>
          <a:endParaRPr lang="en-US" dirty="0"/>
        </a:p>
      </dgm:t>
    </dgm:pt>
    <dgm:pt modelId="{BB4ADB10-8437-4E30-80B3-27FDF5E42BE0}" type="parTrans" cxnId="{6C32EB60-FDEE-4279-8452-6CD1631FD9C3}">
      <dgm:prSet/>
      <dgm:spPr/>
      <dgm:t>
        <a:bodyPr/>
        <a:lstStyle/>
        <a:p>
          <a:endParaRPr lang="en-US"/>
        </a:p>
      </dgm:t>
    </dgm:pt>
    <dgm:pt modelId="{D3A71A0C-FBE4-484E-BC43-55457CFFD133}" type="sibTrans" cxnId="{6C32EB60-FDEE-4279-8452-6CD1631FD9C3}">
      <dgm:prSet/>
      <dgm:spPr/>
      <dgm:t>
        <a:bodyPr/>
        <a:lstStyle/>
        <a:p>
          <a:endParaRPr lang="en-US"/>
        </a:p>
      </dgm:t>
    </dgm:pt>
    <dgm:pt modelId="{989A6BE6-A43D-4840-AA46-A221A3E76017}">
      <dgm:prSet/>
      <dgm:spPr/>
      <dgm:t>
        <a:bodyPr/>
        <a:lstStyle/>
        <a:p>
          <a:pPr algn="just"/>
          <a:r>
            <a:rPr lang="el-GR" b="1" dirty="0"/>
            <a:t>Η γλωσσική καλλιέργεια αποτελεί την πεμπτουσία της ελευθερίας του λόγου</a:t>
          </a:r>
          <a:r>
            <a:rPr lang="el-GR" dirty="0"/>
            <a:t>, γιατί συμβάλλει στην ανάπτυξη της επιχειρηματολογίας των ατόμων, στην πνευματική τους ολοκλήρωση και ανεξαρτησία, μέσα από την έκφραση της τεκμηριωμένης άποψής τους.</a:t>
          </a:r>
          <a:endParaRPr lang="en-US" dirty="0"/>
        </a:p>
      </dgm:t>
    </dgm:pt>
    <dgm:pt modelId="{7AF850A6-3D0D-4F13-B05F-D3B36E7C6BAB}" type="parTrans" cxnId="{8C9231CD-24A3-4F8D-AD49-E278B6F9E04E}">
      <dgm:prSet/>
      <dgm:spPr/>
      <dgm:t>
        <a:bodyPr/>
        <a:lstStyle/>
        <a:p>
          <a:endParaRPr lang="en-US"/>
        </a:p>
      </dgm:t>
    </dgm:pt>
    <dgm:pt modelId="{DE04321C-66B0-46EB-BCB3-45CEF582AF6B}" type="sibTrans" cxnId="{8C9231CD-24A3-4F8D-AD49-E278B6F9E04E}">
      <dgm:prSet/>
      <dgm:spPr/>
      <dgm:t>
        <a:bodyPr/>
        <a:lstStyle/>
        <a:p>
          <a:endParaRPr lang="en-US"/>
        </a:p>
      </dgm:t>
    </dgm:pt>
    <dgm:pt modelId="{7B8D816F-60D7-4F20-8C60-B144E3EAA884}">
      <dgm:prSet/>
      <dgm:spPr/>
      <dgm:t>
        <a:bodyPr/>
        <a:lstStyle/>
        <a:p>
          <a:pPr algn="just"/>
          <a:r>
            <a:rPr lang="el-GR" b="1" u="sng" dirty="0"/>
            <a:t>ΕΠΟΜΕΝΩΣ: Η ποιοτική γλωσσική έκφραση αποτελεί προϋπόθεση για την ανάπτυξη ενός ουσιαστικού και εποικοδομητικού διαλόγου μεταξύ των ανθρώπων</a:t>
          </a:r>
          <a:r>
            <a:rPr lang="el-GR" b="1" dirty="0"/>
            <a:t>, ο οποίος μπορεί να προάγει τον ανθρώπινο πολιτισμό</a:t>
          </a:r>
          <a:r>
            <a:rPr lang="el-GR" dirty="0"/>
            <a:t>.</a:t>
          </a:r>
          <a:endParaRPr lang="en-US" dirty="0"/>
        </a:p>
      </dgm:t>
    </dgm:pt>
    <dgm:pt modelId="{B9A536AC-7DF8-455C-B5EE-FEC2D408B04A}" type="parTrans" cxnId="{AE362694-E866-411B-B49E-CBAFF6A2E121}">
      <dgm:prSet/>
      <dgm:spPr/>
      <dgm:t>
        <a:bodyPr/>
        <a:lstStyle/>
        <a:p>
          <a:endParaRPr lang="en-US"/>
        </a:p>
      </dgm:t>
    </dgm:pt>
    <dgm:pt modelId="{B344A812-67AA-431A-8E09-59EB37A54730}" type="sibTrans" cxnId="{AE362694-E866-411B-B49E-CBAFF6A2E121}">
      <dgm:prSet/>
      <dgm:spPr/>
      <dgm:t>
        <a:bodyPr/>
        <a:lstStyle/>
        <a:p>
          <a:endParaRPr lang="en-US"/>
        </a:p>
      </dgm:t>
    </dgm:pt>
    <dgm:pt modelId="{ADC4B85F-7E1B-4320-BE25-7565A6BEF3F7}" type="pres">
      <dgm:prSet presAssocID="{48A842E7-3727-456E-9F0F-1DB9EE5F18E6}" presName="vert0" presStyleCnt="0">
        <dgm:presLayoutVars>
          <dgm:dir/>
          <dgm:animOne val="branch"/>
          <dgm:animLvl val="lvl"/>
        </dgm:presLayoutVars>
      </dgm:prSet>
      <dgm:spPr/>
    </dgm:pt>
    <dgm:pt modelId="{D21E1AC4-3416-448F-AFA9-668886E6DD35}" type="pres">
      <dgm:prSet presAssocID="{AD0D9CC0-3B88-4B66-8BDF-A5BEC5591EF5}" presName="thickLine" presStyleLbl="alignNode1" presStyleIdx="0" presStyleCnt="3"/>
      <dgm:spPr/>
    </dgm:pt>
    <dgm:pt modelId="{014A1AE8-B9F5-428C-8F3E-E030602CBF9A}" type="pres">
      <dgm:prSet presAssocID="{AD0D9CC0-3B88-4B66-8BDF-A5BEC5591EF5}" presName="horz1" presStyleCnt="0"/>
      <dgm:spPr/>
    </dgm:pt>
    <dgm:pt modelId="{953C3D0E-0FDC-4982-9198-EF319F40FF8E}" type="pres">
      <dgm:prSet presAssocID="{AD0D9CC0-3B88-4B66-8BDF-A5BEC5591EF5}" presName="tx1" presStyleLbl="revTx" presStyleIdx="0" presStyleCnt="3"/>
      <dgm:spPr/>
    </dgm:pt>
    <dgm:pt modelId="{614AE3B5-D510-4C14-AA5E-0C20996A0940}" type="pres">
      <dgm:prSet presAssocID="{AD0D9CC0-3B88-4B66-8BDF-A5BEC5591EF5}" presName="vert1" presStyleCnt="0"/>
      <dgm:spPr/>
    </dgm:pt>
    <dgm:pt modelId="{CAAA98EF-ACC8-4CF3-8265-2321FFFFBA1A}" type="pres">
      <dgm:prSet presAssocID="{989A6BE6-A43D-4840-AA46-A221A3E76017}" presName="thickLine" presStyleLbl="alignNode1" presStyleIdx="1" presStyleCnt="3"/>
      <dgm:spPr/>
    </dgm:pt>
    <dgm:pt modelId="{2F795127-B288-49EC-9614-843280DB4C9D}" type="pres">
      <dgm:prSet presAssocID="{989A6BE6-A43D-4840-AA46-A221A3E76017}" presName="horz1" presStyleCnt="0"/>
      <dgm:spPr/>
    </dgm:pt>
    <dgm:pt modelId="{B4B4E585-D65F-4DF9-AB6F-BD673AB28550}" type="pres">
      <dgm:prSet presAssocID="{989A6BE6-A43D-4840-AA46-A221A3E76017}" presName="tx1" presStyleLbl="revTx" presStyleIdx="1" presStyleCnt="3"/>
      <dgm:spPr/>
    </dgm:pt>
    <dgm:pt modelId="{F44AB9D0-3110-44EA-8F2F-2898BE5B482B}" type="pres">
      <dgm:prSet presAssocID="{989A6BE6-A43D-4840-AA46-A221A3E76017}" presName="vert1" presStyleCnt="0"/>
      <dgm:spPr/>
    </dgm:pt>
    <dgm:pt modelId="{1BF38AFD-313B-4C97-B134-5BEB21827193}" type="pres">
      <dgm:prSet presAssocID="{7B8D816F-60D7-4F20-8C60-B144E3EAA884}" presName="thickLine" presStyleLbl="alignNode1" presStyleIdx="2" presStyleCnt="3"/>
      <dgm:spPr/>
    </dgm:pt>
    <dgm:pt modelId="{FE0CDC2A-72E3-4945-B0B4-1D2971B6607B}" type="pres">
      <dgm:prSet presAssocID="{7B8D816F-60D7-4F20-8C60-B144E3EAA884}" presName="horz1" presStyleCnt="0"/>
      <dgm:spPr/>
    </dgm:pt>
    <dgm:pt modelId="{9050AC33-7398-4D07-AD6D-A8AD849E3A7E}" type="pres">
      <dgm:prSet presAssocID="{7B8D816F-60D7-4F20-8C60-B144E3EAA884}" presName="tx1" presStyleLbl="revTx" presStyleIdx="2" presStyleCnt="3"/>
      <dgm:spPr/>
    </dgm:pt>
    <dgm:pt modelId="{3F50D5F2-B116-48A5-B429-3C514F52ECF1}" type="pres">
      <dgm:prSet presAssocID="{7B8D816F-60D7-4F20-8C60-B144E3EAA884}" presName="vert1" presStyleCnt="0"/>
      <dgm:spPr/>
    </dgm:pt>
  </dgm:ptLst>
  <dgm:cxnLst>
    <dgm:cxn modelId="{F17EA500-E95A-4AE1-B7D1-D9D105EBAE76}" type="presOf" srcId="{989A6BE6-A43D-4840-AA46-A221A3E76017}" destId="{B4B4E585-D65F-4DF9-AB6F-BD673AB28550}" srcOrd="0" destOrd="0" presId="urn:microsoft.com/office/officeart/2008/layout/LinedList"/>
    <dgm:cxn modelId="{6C32EB60-FDEE-4279-8452-6CD1631FD9C3}" srcId="{48A842E7-3727-456E-9F0F-1DB9EE5F18E6}" destId="{AD0D9CC0-3B88-4B66-8BDF-A5BEC5591EF5}" srcOrd="0" destOrd="0" parTransId="{BB4ADB10-8437-4E30-80B3-27FDF5E42BE0}" sibTransId="{D3A71A0C-FBE4-484E-BC43-55457CFFD133}"/>
    <dgm:cxn modelId="{A2977D57-73DC-4FAA-8CF6-AD74D3007938}" type="presOf" srcId="{48A842E7-3727-456E-9F0F-1DB9EE5F18E6}" destId="{ADC4B85F-7E1B-4320-BE25-7565A6BEF3F7}" srcOrd="0" destOrd="0" presId="urn:microsoft.com/office/officeart/2008/layout/LinedList"/>
    <dgm:cxn modelId="{AE362694-E866-411B-B49E-CBAFF6A2E121}" srcId="{48A842E7-3727-456E-9F0F-1DB9EE5F18E6}" destId="{7B8D816F-60D7-4F20-8C60-B144E3EAA884}" srcOrd="2" destOrd="0" parTransId="{B9A536AC-7DF8-455C-B5EE-FEC2D408B04A}" sibTransId="{B344A812-67AA-431A-8E09-59EB37A54730}"/>
    <dgm:cxn modelId="{C5620195-86FE-4A52-B15A-BD26C8F58540}" type="presOf" srcId="{AD0D9CC0-3B88-4B66-8BDF-A5BEC5591EF5}" destId="{953C3D0E-0FDC-4982-9198-EF319F40FF8E}" srcOrd="0" destOrd="0" presId="urn:microsoft.com/office/officeart/2008/layout/LinedList"/>
    <dgm:cxn modelId="{8C9231CD-24A3-4F8D-AD49-E278B6F9E04E}" srcId="{48A842E7-3727-456E-9F0F-1DB9EE5F18E6}" destId="{989A6BE6-A43D-4840-AA46-A221A3E76017}" srcOrd="1" destOrd="0" parTransId="{7AF850A6-3D0D-4F13-B05F-D3B36E7C6BAB}" sibTransId="{DE04321C-66B0-46EB-BCB3-45CEF582AF6B}"/>
    <dgm:cxn modelId="{419D3CDB-125C-4457-A66D-E1E986E528E1}" type="presOf" srcId="{7B8D816F-60D7-4F20-8C60-B144E3EAA884}" destId="{9050AC33-7398-4D07-AD6D-A8AD849E3A7E}" srcOrd="0" destOrd="0" presId="urn:microsoft.com/office/officeart/2008/layout/LinedList"/>
    <dgm:cxn modelId="{C643E773-7E28-463F-9ABA-B3910AC941B7}" type="presParOf" srcId="{ADC4B85F-7E1B-4320-BE25-7565A6BEF3F7}" destId="{D21E1AC4-3416-448F-AFA9-668886E6DD35}" srcOrd="0" destOrd="0" presId="urn:microsoft.com/office/officeart/2008/layout/LinedList"/>
    <dgm:cxn modelId="{C0D02481-D8B4-42F2-9248-0DE7A860FA26}" type="presParOf" srcId="{ADC4B85F-7E1B-4320-BE25-7565A6BEF3F7}" destId="{014A1AE8-B9F5-428C-8F3E-E030602CBF9A}" srcOrd="1" destOrd="0" presId="urn:microsoft.com/office/officeart/2008/layout/LinedList"/>
    <dgm:cxn modelId="{C3772E93-DA3B-4CB0-80E2-BCB2318F6D14}" type="presParOf" srcId="{014A1AE8-B9F5-428C-8F3E-E030602CBF9A}" destId="{953C3D0E-0FDC-4982-9198-EF319F40FF8E}" srcOrd="0" destOrd="0" presId="urn:microsoft.com/office/officeart/2008/layout/LinedList"/>
    <dgm:cxn modelId="{40EABA0C-BC20-4E8D-869E-188186D25359}" type="presParOf" srcId="{014A1AE8-B9F5-428C-8F3E-E030602CBF9A}" destId="{614AE3B5-D510-4C14-AA5E-0C20996A0940}" srcOrd="1" destOrd="0" presId="urn:microsoft.com/office/officeart/2008/layout/LinedList"/>
    <dgm:cxn modelId="{518E0A55-9EE9-409E-8E1C-860DC512BC32}" type="presParOf" srcId="{ADC4B85F-7E1B-4320-BE25-7565A6BEF3F7}" destId="{CAAA98EF-ACC8-4CF3-8265-2321FFFFBA1A}" srcOrd="2" destOrd="0" presId="urn:microsoft.com/office/officeart/2008/layout/LinedList"/>
    <dgm:cxn modelId="{9080DC38-CC52-4039-9DDB-4D04D433FA50}" type="presParOf" srcId="{ADC4B85F-7E1B-4320-BE25-7565A6BEF3F7}" destId="{2F795127-B288-49EC-9614-843280DB4C9D}" srcOrd="3" destOrd="0" presId="urn:microsoft.com/office/officeart/2008/layout/LinedList"/>
    <dgm:cxn modelId="{F9ACC949-CC6C-418C-82AB-193F340AF157}" type="presParOf" srcId="{2F795127-B288-49EC-9614-843280DB4C9D}" destId="{B4B4E585-D65F-4DF9-AB6F-BD673AB28550}" srcOrd="0" destOrd="0" presId="urn:microsoft.com/office/officeart/2008/layout/LinedList"/>
    <dgm:cxn modelId="{CC357C3A-B758-4552-A7DF-25754A0F7532}" type="presParOf" srcId="{2F795127-B288-49EC-9614-843280DB4C9D}" destId="{F44AB9D0-3110-44EA-8F2F-2898BE5B482B}" srcOrd="1" destOrd="0" presId="urn:microsoft.com/office/officeart/2008/layout/LinedList"/>
    <dgm:cxn modelId="{B1C8038B-A445-4843-A7CB-8C97E2F4208C}" type="presParOf" srcId="{ADC4B85F-7E1B-4320-BE25-7565A6BEF3F7}" destId="{1BF38AFD-313B-4C97-B134-5BEB21827193}" srcOrd="4" destOrd="0" presId="urn:microsoft.com/office/officeart/2008/layout/LinedList"/>
    <dgm:cxn modelId="{BC397DCA-CABF-4EB2-9C6C-3ADC97F6A6BB}" type="presParOf" srcId="{ADC4B85F-7E1B-4320-BE25-7565A6BEF3F7}" destId="{FE0CDC2A-72E3-4945-B0B4-1D2971B6607B}" srcOrd="5" destOrd="0" presId="urn:microsoft.com/office/officeart/2008/layout/LinedList"/>
    <dgm:cxn modelId="{30E6E03E-6262-4FCF-A538-2B16064F8B42}" type="presParOf" srcId="{FE0CDC2A-72E3-4945-B0B4-1D2971B6607B}" destId="{9050AC33-7398-4D07-AD6D-A8AD849E3A7E}" srcOrd="0" destOrd="0" presId="urn:microsoft.com/office/officeart/2008/layout/LinedList"/>
    <dgm:cxn modelId="{28A5BB03-ED71-4831-B936-04FE9BAF994A}" type="presParOf" srcId="{FE0CDC2A-72E3-4945-B0B4-1D2971B6607B}" destId="{3F50D5F2-B116-48A5-B429-3C514F52ECF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955845-2B64-4CA5-B448-542CBA65DB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AE5AC847-CA76-49C9-8C81-4FDF53DE9B78}">
      <dgm:prSet/>
      <dgm:spPr/>
      <dgm:t>
        <a:bodyPr/>
        <a:lstStyle/>
        <a:p>
          <a:r>
            <a:rPr lang="el-GR" b="1"/>
            <a:t>Εν αρχή ην ο λόγος/ τα λόγια σου με χόρτασαν και το ψωμί σου φα το/ η γλώσσα κόκκαλα δεν έχει και κόκκαλα τσακίζει…. </a:t>
          </a:r>
          <a:r>
            <a:rPr lang="el-GR" b="1" i="1"/>
            <a:t>κλπ. κλπ.</a:t>
          </a:r>
          <a:endParaRPr lang="en-US" b="1"/>
        </a:p>
      </dgm:t>
    </dgm:pt>
    <dgm:pt modelId="{0FF9D5B4-ECA7-4690-8F00-180C03D8F809}" type="parTrans" cxnId="{F6676558-5943-450E-80A4-C5B80EA67268}">
      <dgm:prSet/>
      <dgm:spPr/>
      <dgm:t>
        <a:bodyPr/>
        <a:lstStyle/>
        <a:p>
          <a:endParaRPr lang="en-US"/>
        </a:p>
      </dgm:t>
    </dgm:pt>
    <dgm:pt modelId="{228E3C08-3C9E-4D21-AD43-538435CA1E9E}" type="sibTrans" cxnId="{F6676558-5943-450E-80A4-C5B80EA67268}">
      <dgm:prSet/>
      <dgm:spPr/>
      <dgm:t>
        <a:bodyPr/>
        <a:lstStyle/>
        <a:p>
          <a:endParaRPr lang="en-US"/>
        </a:p>
      </dgm:t>
    </dgm:pt>
    <dgm:pt modelId="{2110AC08-2479-4110-A1BE-D1E648B225AA}">
      <dgm:prSet/>
      <dgm:spPr/>
      <dgm:t>
        <a:bodyPr/>
        <a:lstStyle/>
        <a:p>
          <a:r>
            <a:rPr lang="el-GR" b="1"/>
            <a:t>Η γλώσσα ικανοποιεί τη βαθύτερη ανάγκη του ανθρώπου για επικοινωνία. </a:t>
          </a:r>
          <a:endParaRPr lang="en-US"/>
        </a:p>
      </dgm:t>
    </dgm:pt>
    <dgm:pt modelId="{35363939-E0B0-469B-B12D-BC56F65B0830}" type="parTrans" cxnId="{00A22E80-9C1D-49ED-BDD5-C8218A9CAAC4}">
      <dgm:prSet/>
      <dgm:spPr/>
      <dgm:t>
        <a:bodyPr/>
        <a:lstStyle/>
        <a:p>
          <a:endParaRPr lang="en-US"/>
        </a:p>
      </dgm:t>
    </dgm:pt>
    <dgm:pt modelId="{51910FFD-EB59-4D46-A932-0362AD0E1232}" type="sibTrans" cxnId="{00A22E80-9C1D-49ED-BDD5-C8218A9CAAC4}">
      <dgm:prSet/>
      <dgm:spPr/>
      <dgm:t>
        <a:bodyPr/>
        <a:lstStyle/>
        <a:p>
          <a:endParaRPr lang="en-US"/>
        </a:p>
      </dgm:t>
    </dgm:pt>
    <dgm:pt modelId="{D945AA35-2E1D-4AD9-98C2-B93E42650507}">
      <dgm:prSet/>
      <dgm:spPr/>
      <dgm:t>
        <a:bodyPr/>
        <a:lstStyle/>
        <a:p>
          <a:pPr algn="just"/>
          <a:r>
            <a:rPr lang="el-GR" b="1" dirty="0"/>
            <a:t>Η λεκτική επικοινωνία συμπληρώνεται και ολοκληρώνεται από τη μη λεκτική, </a:t>
          </a:r>
          <a:r>
            <a:rPr lang="el-GR" b="1" i="1" dirty="0"/>
            <a:t>τη γλώσσα  του σώματος</a:t>
          </a:r>
          <a:r>
            <a:rPr lang="el-GR" dirty="0"/>
            <a:t>. Στη λεκτική μεταφέρονται τα νοήματα (σημαίνον-σημαινόμενο) και στη μη λεκτική το συναισθηματικό περιεχόμενο της επικοινωνίας.</a:t>
          </a:r>
          <a:endParaRPr lang="en-US" dirty="0"/>
        </a:p>
      </dgm:t>
    </dgm:pt>
    <dgm:pt modelId="{69954232-B01F-4F49-9F36-75203268B76B}" type="parTrans" cxnId="{646EC8A0-C11C-47C1-8BD1-8058D74C3A6E}">
      <dgm:prSet/>
      <dgm:spPr/>
      <dgm:t>
        <a:bodyPr/>
        <a:lstStyle/>
        <a:p>
          <a:endParaRPr lang="en-US"/>
        </a:p>
      </dgm:t>
    </dgm:pt>
    <dgm:pt modelId="{524CDAB7-2CC6-4DE7-922F-3DBEE547CE18}" type="sibTrans" cxnId="{646EC8A0-C11C-47C1-8BD1-8058D74C3A6E}">
      <dgm:prSet/>
      <dgm:spPr/>
      <dgm:t>
        <a:bodyPr/>
        <a:lstStyle/>
        <a:p>
          <a:endParaRPr lang="en-US"/>
        </a:p>
      </dgm:t>
    </dgm:pt>
    <dgm:pt modelId="{C02B2EC2-9E89-4FAE-9B57-F6B011EAA0AA}">
      <dgm:prSet/>
      <dgm:spPr/>
      <dgm:t>
        <a:bodyPr/>
        <a:lstStyle/>
        <a:p>
          <a:endParaRPr lang="el-GR" b="1"/>
        </a:p>
        <a:p>
          <a:r>
            <a:rPr lang="el-GR" b="1"/>
            <a:t>Όλες οι γλώσσες μοιάζουν μεταξύ τους, στη βαθιά τους δομή </a:t>
          </a:r>
          <a:r>
            <a:rPr lang="el-GR"/>
            <a:t>(</a:t>
          </a:r>
          <a:r>
            <a:rPr lang="en-US" i="1"/>
            <a:t>deep structure</a:t>
          </a:r>
          <a:r>
            <a:rPr lang="en-US"/>
            <a:t>, Chomsky)</a:t>
          </a:r>
          <a:r>
            <a:rPr lang="el-GR"/>
            <a:t>.</a:t>
          </a:r>
          <a:endParaRPr lang="en-US"/>
        </a:p>
      </dgm:t>
    </dgm:pt>
    <dgm:pt modelId="{A9AF9576-1122-43A9-B665-CB1FF09B68BD}" type="parTrans" cxnId="{1DEC529D-C3B6-4065-B046-59025E5E88A8}">
      <dgm:prSet/>
      <dgm:spPr/>
      <dgm:t>
        <a:bodyPr/>
        <a:lstStyle/>
        <a:p>
          <a:endParaRPr lang="en-US"/>
        </a:p>
      </dgm:t>
    </dgm:pt>
    <dgm:pt modelId="{73AD4693-052C-4FF5-97C3-5A7B50C25DFD}" type="sibTrans" cxnId="{1DEC529D-C3B6-4065-B046-59025E5E88A8}">
      <dgm:prSet/>
      <dgm:spPr/>
      <dgm:t>
        <a:bodyPr/>
        <a:lstStyle/>
        <a:p>
          <a:endParaRPr lang="en-US"/>
        </a:p>
      </dgm:t>
    </dgm:pt>
    <dgm:pt modelId="{798FC0BA-42C5-4CA5-BEA4-D39054E66D57}" type="pres">
      <dgm:prSet presAssocID="{8C955845-2B64-4CA5-B448-542CBA65DB27}" presName="vert0" presStyleCnt="0">
        <dgm:presLayoutVars>
          <dgm:dir/>
          <dgm:animOne val="branch"/>
          <dgm:animLvl val="lvl"/>
        </dgm:presLayoutVars>
      </dgm:prSet>
      <dgm:spPr/>
    </dgm:pt>
    <dgm:pt modelId="{CD801681-4E26-4ED7-B5B4-35756E567C75}" type="pres">
      <dgm:prSet presAssocID="{AE5AC847-CA76-49C9-8C81-4FDF53DE9B78}" presName="thickLine" presStyleLbl="alignNode1" presStyleIdx="0" presStyleCnt="4"/>
      <dgm:spPr/>
    </dgm:pt>
    <dgm:pt modelId="{8CDF760E-C247-4A20-9818-9F8AC5BEF925}" type="pres">
      <dgm:prSet presAssocID="{AE5AC847-CA76-49C9-8C81-4FDF53DE9B78}" presName="horz1" presStyleCnt="0"/>
      <dgm:spPr/>
    </dgm:pt>
    <dgm:pt modelId="{8CFA00CE-B741-482F-A83C-5CE161ED60D6}" type="pres">
      <dgm:prSet presAssocID="{AE5AC847-CA76-49C9-8C81-4FDF53DE9B78}" presName="tx1" presStyleLbl="revTx" presStyleIdx="0" presStyleCnt="4"/>
      <dgm:spPr/>
    </dgm:pt>
    <dgm:pt modelId="{274AABD2-8EFD-4526-B45F-0BE3BEEE0AE4}" type="pres">
      <dgm:prSet presAssocID="{AE5AC847-CA76-49C9-8C81-4FDF53DE9B78}" presName="vert1" presStyleCnt="0"/>
      <dgm:spPr/>
    </dgm:pt>
    <dgm:pt modelId="{D4A2025F-C82B-4E80-B3E2-6D965AF4A3B1}" type="pres">
      <dgm:prSet presAssocID="{2110AC08-2479-4110-A1BE-D1E648B225AA}" presName="thickLine" presStyleLbl="alignNode1" presStyleIdx="1" presStyleCnt="4"/>
      <dgm:spPr/>
    </dgm:pt>
    <dgm:pt modelId="{F2BC9D0B-345E-4281-8F5F-AA7B85E4FE25}" type="pres">
      <dgm:prSet presAssocID="{2110AC08-2479-4110-A1BE-D1E648B225AA}" presName="horz1" presStyleCnt="0"/>
      <dgm:spPr/>
    </dgm:pt>
    <dgm:pt modelId="{9FA53193-3C34-4538-B11F-A32FE55422BB}" type="pres">
      <dgm:prSet presAssocID="{2110AC08-2479-4110-A1BE-D1E648B225AA}" presName="tx1" presStyleLbl="revTx" presStyleIdx="1" presStyleCnt="4"/>
      <dgm:spPr/>
    </dgm:pt>
    <dgm:pt modelId="{CC27A188-3D1B-43AF-9DA3-22902B93938E}" type="pres">
      <dgm:prSet presAssocID="{2110AC08-2479-4110-A1BE-D1E648B225AA}" presName="vert1" presStyleCnt="0"/>
      <dgm:spPr/>
    </dgm:pt>
    <dgm:pt modelId="{3F3E2F13-00E9-4087-8A3F-D0F5EC0E4BF6}" type="pres">
      <dgm:prSet presAssocID="{D945AA35-2E1D-4AD9-98C2-B93E42650507}" presName="thickLine" presStyleLbl="alignNode1" presStyleIdx="2" presStyleCnt="4"/>
      <dgm:spPr/>
    </dgm:pt>
    <dgm:pt modelId="{AF325F03-8230-4CCA-9455-F1CF620D3D2D}" type="pres">
      <dgm:prSet presAssocID="{D945AA35-2E1D-4AD9-98C2-B93E42650507}" presName="horz1" presStyleCnt="0"/>
      <dgm:spPr/>
    </dgm:pt>
    <dgm:pt modelId="{1BE9011A-BF3A-4F75-BF98-88DB0AF60238}" type="pres">
      <dgm:prSet presAssocID="{D945AA35-2E1D-4AD9-98C2-B93E42650507}" presName="tx1" presStyleLbl="revTx" presStyleIdx="2" presStyleCnt="4"/>
      <dgm:spPr/>
    </dgm:pt>
    <dgm:pt modelId="{431D2F87-E717-4C2A-8616-B6702902261A}" type="pres">
      <dgm:prSet presAssocID="{D945AA35-2E1D-4AD9-98C2-B93E42650507}" presName="vert1" presStyleCnt="0"/>
      <dgm:spPr/>
    </dgm:pt>
    <dgm:pt modelId="{40CDDDFF-D9EE-4A17-A4E6-EAEFEAC2CADD}" type="pres">
      <dgm:prSet presAssocID="{C02B2EC2-9E89-4FAE-9B57-F6B011EAA0AA}" presName="thickLine" presStyleLbl="alignNode1" presStyleIdx="3" presStyleCnt="4"/>
      <dgm:spPr/>
    </dgm:pt>
    <dgm:pt modelId="{1687E408-7EED-4A75-9E1C-F309BD64051C}" type="pres">
      <dgm:prSet presAssocID="{C02B2EC2-9E89-4FAE-9B57-F6B011EAA0AA}" presName="horz1" presStyleCnt="0"/>
      <dgm:spPr/>
    </dgm:pt>
    <dgm:pt modelId="{5CF6480F-24B8-4CC2-B3DE-2130E3058B6F}" type="pres">
      <dgm:prSet presAssocID="{C02B2EC2-9E89-4FAE-9B57-F6B011EAA0AA}" presName="tx1" presStyleLbl="revTx" presStyleIdx="3" presStyleCnt="4"/>
      <dgm:spPr/>
    </dgm:pt>
    <dgm:pt modelId="{99950AAB-FAAB-4AC6-8914-D2B6FAED66DB}" type="pres">
      <dgm:prSet presAssocID="{C02B2EC2-9E89-4FAE-9B57-F6B011EAA0AA}" presName="vert1" presStyleCnt="0"/>
      <dgm:spPr/>
    </dgm:pt>
  </dgm:ptLst>
  <dgm:cxnLst>
    <dgm:cxn modelId="{F6676558-5943-450E-80A4-C5B80EA67268}" srcId="{8C955845-2B64-4CA5-B448-542CBA65DB27}" destId="{AE5AC847-CA76-49C9-8C81-4FDF53DE9B78}" srcOrd="0" destOrd="0" parTransId="{0FF9D5B4-ECA7-4690-8F00-180C03D8F809}" sibTransId="{228E3C08-3C9E-4D21-AD43-538435CA1E9E}"/>
    <dgm:cxn modelId="{97690C80-E0D9-40B5-A274-1F2DB45D0185}" type="presOf" srcId="{AE5AC847-CA76-49C9-8C81-4FDF53DE9B78}" destId="{8CFA00CE-B741-482F-A83C-5CE161ED60D6}" srcOrd="0" destOrd="0" presId="urn:microsoft.com/office/officeart/2008/layout/LinedList"/>
    <dgm:cxn modelId="{00A22E80-9C1D-49ED-BDD5-C8218A9CAAC4}" srcId="{8C955845-2B64-4CA5-B448-542CBA65DB27}" destId="{2110AC08-2479-4110-A1BE-D1E648B225AA}" srcOrd="1" destOrd="0" parTransId="{35363939-E0B0-469B-B12D-BC56F65B0830}" sibTransId="{51910FFD-EB59-4D46-A932-0362AD0E1232}"/>
    <dgm:cxn modelId="{51DB918C-A2E3-437F-B0BF-845E57D70B96}" type="presOf" srcId="{C02B2EC2-9E89-4FAE-9B57-F6B011EAA0AA}" destId="{5CF6480F-24B8-4CC2-B3DE-2130E3058B6F}" srcOrd="0" destOrd="0" presId="urn:microsoft.com/office/officeart/2008/layout/LinedList"/>
    <dgm:cxn modelId="{1DEC529D-C3B6-4065-B046-59025E5E88A8}" srcId="{8C955845-2B64-4CA5-B448-542CBA65DB27}" destId="{C02B2EC2-9E89-4FAE-9B57-F6B011EAA0AA}" srcOrd="3" destOrd="0" parTransId="{A9AF9576-1122-43A9-B665-CB1FF09B68BD}" sibTransId="{73AD4693-052C-4FF5-97C3-5A7B50C25DFD}"/>
    <dgm:cxn modelId="{646EC8A0-C11C-47C1-8BD1-8058D74C3A6E}" srcId="{8C955845-2B64-4CA5-B448-542CBA65DB27}" destId="{D945AA35-2E1D-4AD9-98C2-B93E42650507}" srcOrd="2" destOrd="0" parTransId="{69954232-B01F-4F49-9F36-75203268B76B}" sibTransId="{524CDAB7-2CC6-4DE7-922F-3DBEE547CE18}"/>
    <dgm:cxn modelId="{A814DDB6-4373-4057-8951-7FD9565AD611}" type="presOf" srcId="{8C955845-2B64-4CA5-B448-542CBA65DB27}" destId="{798FC0BA-42C5-4CA5-BEA4-D39054E66D57}" srcOrd="0" destOrd="0" presId="urn:microsoft.com/office/officeart/2008/layout/LinedList"/>
    <dgm:cxn modelId="{D85441D4-2D42-4844-9AB5-BD411C582EF4}" type="presOf" srcId="{2110AC08-2479-4110-A1BE-D1E648B225AA}" destId="{9FA53193-3C34-4538-B11F-A32FE55422BB}" srcOrd="0" destOrd="0" presId="urn:microsoft.com/office/officeart/2008/layout/LinedList"/>
    <dgm:cxn modelId="{6C1E8DDE-5B25-4694-A754-20DBFA90BED9}" type="presOf" srcId="{D945AA35-2E1D-4AD9-98C2-B93E42650507}" destId="{1BE9011A-BF3A-4F75-BF98-88DB0AF60238}" srcOrd="0" destOrd="0" presId="urn:microsoft.com/office/officeart/2008/layout/LinedList"/>
    <dgm:cxn modelId="{E878528E-D33C-43DA-89FB-17AA48E4B025}" type="presParOf" srcId="{798FC0BA-42C5-4CA5-BEA4-D39054E66D57}" destId="{CD801681-4E26-4ED7-B5B4-35756E567C75}" srcOrd="0" destOrd="0" presId="urn:microsoft.com/office/officeart/2008/layout/LinedList"/>
    <dgm:cxn modelId="{EFB7D08D-65FA-4B81-8D0E-16FA0EA8D840}" type="presParOf" srcId="{798FC0BA-42C5-4CA5-BEA4-D39054E66D57}" destId="{8CDF760E-C247-4A20-9818-9F8AC5BEF925}" srcOrd="1" destOrd="0" presId="urn:microsoft.com/office/officeart/2008/layout/LinedList"/>
    <dgm:cxn modelId="{C8752E92-502E-4B23-BB21-D5B090744656}" type="presParOf" srcId="{8CDF760E-C247-4A20-9818-9F8AC5BEF925}" destId="{8CFA00CE-B741-482F-A83C-5CE161ED60D6}" srcOrd="0" destOrd="0" presId="urn:microsoft.com/office/officeart/2008/layout/LinedList"/>
    <dgm:cxn modelId="{E15873AF-0719-44E5-BCB4-E3B75D5AB584}" type="presParOf" srcId="{8CDF760E-C247-4A20-9818-9F8AC5BEF925}" destId="{274AABD2-8EFD-4526-B45F-0BE3BEEE0AE4}" srcOrd="1" destOrd="0" presId="urn:microsoft.com/office/officeart/2008/layout/LinedList"/>
    <dgm:cxn modelId="{AFC2288E-6BB1-4943-AA2B-31E50AABBF33}" type="presParOf" srcId="{798FC0BA-42C5-4CA5-BEA4-D39054E66D57}" destId="{D4A2025F-C82B-4E80-B3E2-6D965AF4A3B1}" srcOrd="2" destOrd="0" presId="urn:microsoft.com/office/officeart/2008/layout/LinedList"/>
    <dgm:cxn modelId="{A3FB9E2E-5E6B-4049-9184-BBFE5FBA9FAC}" type="presParOf" srcId="{798FC0BA-42C5-4CA5-BEA4-D39054E66D57}" destId="{F2BC9D0B-345E-4281-8F5F-AA7B85E4FE25}" srcOrd="3" destOrd="0" presId="urn:microsoft.com/office/officeart/2008/layout/LinedList"/>
    <dgm:cxn modelId="{04674B10-BF12-4B30-8871-307481017E9E}" type="presParOf" srcId="{F2BC9D0B-345E-4281-8F5F-AA7B85E4FE25}" destId="{9FA53193-3C34-4538-B11F-A32FE55422BB}" srcOrd="0" destOrd="0" presId="urn:microsoft.com/office/officeart/2008/layout/LinedList"/>
    <dgm:cxn modelId="{9D5533C5-F168-4235-A7CF-E018C443129B}" type="presParOf" srcId="{F2BC9D0B-345E-4281-8F5F-AA7B85E4FE25}" destId="{CC27A188-3D1B-43AF-9DA3-22902B93938E}" srcOrd="1" destOrd="0" presId="urn:microsoft.com/office/officeart/2008/layout/LinedList"/>
    <dgm:cxn modelId="{4327668B-2CBE-4A88-94FD-C7BFA1941227}" type="presParOf" srcId="{798FC0BA-42C5-4CA5-BEA4-D39054E66D57}" destId="{3F3E2F13-00E9-4087-8A3F-D0F5EC0E4BF6}" srcOrd="4" destOrd="0" presId="urn:microsoft.com/office/officeart/2008/layout/LinedList"/>
    <dgm:cxn modelId="{4FFE1F8C-66F5-42A2-B97D-07D41994729D}" type="presParOf" srcId="{798FC0BA-42C5-4CA5-BEA4-D39054E66D57}" destId="{AF325F03-8230-4CCA-9455-F1CF620D3D2D}" srcOrd="5" destOrd="0" presId="urn:microsoft.com/office/officeart/2008/layout/LinedList"/>
    <dgm:cxn modelId="{434E7266-4ABF-4EF7-861A-5A069AF89C54}" type="presParOf" srcId="{AF325F03-8230-4CCA-9455-F1CF620D3D2D}" destId="{1BE9011A-BF3A-4F75-BF98-88DB0AF60238}" srcOrd="0" destOrd="0" presId="urn:microsoft.com/office/officeart/2008/layout/LinedList"/>
    <dgm:cxn modelId="{3747DC5F-2B14-4FD4-A1DD-BE28DBA942B9}" type="presParOf" srcId="{AF325F03-8230-4CCA-9455-F1CF620D3D2D}" destId="{431D2F87-E717-4C2A-8616-B6702902261A}" srcOrd="1" destOrd="0" presId="urn:microsoft.com/office/officeart/2008/layout/LinedList"/>
    <dgm:cxn modelId="{F39CE5C9-0B3A-4DCA-BEF4-6AAFF5AF8581}" type="presParOf" srcId="{798FC0BA-42C5-4CA5-BEA4-D39054E66D57}" destId="{40CDDDFF-D9EE-4A17-A4E6-EAEFEAC2CADD}" srcOrd="6" destOrd="0" presId="urn:microsoft.com/office/officeart/2008/layout/LinedList"/>
    <dgm:cxn modelId="{32E5C4F4-57D0-4124-9529-F03EC86037E9}" type="presParOf" srcId="{798FC0BA-42C5-4CA5-BEA4-D39054E66D57}" destId="{1687E408-7EED-4A75-9E1C-F309BD64051C}" srcOrd="7" destOrd="0" presId="urn:microsoft.com/office/officeart/2008/layout/LinedList"/>
    <dgm:cxn modelId="{BEE9E60F-294B-4403-A98D-120FF89CF092}" type="presParOf" srcId="{1687E408-7EED-4A75-9E1C-F309BD64051C}" destId="{5CF6480F-24B8-4CC2-B3DE-2130E3058B6F}" srcOrd="0" destOrd="0" presId="urn:microsoft.com/office/officeart/2008/layout/LinedList"/>
    <dgm:cxn modelId="{7C811475-759B-42B2-A255-8F3D1F94CB46}" type="presParOf" srcId="{1687E408-7EED-4A75-9E1C-F309BD64051C}" destId="{99950AAB-FAAB-4AC6-8914-D2B6FAED66D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F71A2C-6123-494D-82F3-E810F5EBC427}" type="doc">
      <dgm:prSet loTypeId="urn:microsoft.com/office/officeart/2008/layout/LinedList" loCatId="list" qsTypeId="urn:microsoft.com/office/officeart/2005/8/quickstyle/simple2" qsCatId="simple" csTypeId="urn:microsoft.com/office/officeart/2005/8/colors/colorful5" csCatId="colorful" phldr="1"/>
      <dgm:spPr/>
      <dgm:t>
        <a:bodyPr/>
        <a:lstStyle/>
        <a:p>
          <a:endParaRPr lang="en-US"/>
        </a:p>
      </dgm:t>
    </dgm:pt>
    <dgm:pt modelId="{3AF55037-1EB3-459A-9FB3-AD4D60E04B40}">
      <dgm:prSet/>
      <dgm:spPr/>
      <dgm:t>
        <a:bodyPr/>
        <a:lstStyle/>
        <a:p>
          <a:pPr algn="just"/>
          <a:r>
            <a:rPr lang="el-GR" dirty="0">
              <a:highlight>
                <a:srgbClr val="FFFF00"/>
              </a:highlight>
            </a:rPr>
            <a:t>Βάλλω, διαβάλλω, καταβάλλω, αναβάλλω, προβάλλω, προσβάλλω, συμβάλλω, αμφιβάλλω, υπερβάλλω, υποβάλλω, παραβάλλω, αντιπαραβάλλω, αντικαταβάλλω, προκαταβάλλω, αποβάλλω, επιβάλλω, εισβάλλω, εκβάλλω, περιβάλλω, μεταβάλλω, πανικοβάλλω, συνυποβάλλω, εφεσιβάλλω, </a:t>
          </a:r>
          <a:r>
            <a:rPr lang="el-GR" i="1" dirty="0">
              <a:highlight>
                <a:srgbClr val="FFFF00"/>
              </a:highlight>
            </a:rPr>
            <a:t>κλπ. κλπ. </a:t>
          </a:r>
          <a:endParaRPr lang="en-US" i="1" dirty="0">
            <a:highlight>
              <a:srgbClr val="FFFF00"/>
            </a:highlight>
          </a:endParaRPr>
        </a:p>
      </dgm:t>
    </dgm:pt>
    <dgm:pt modelId="{C9A592D4-CF02-4F77-96EE-09E072B4FFC1}" type="parTrans" cxnId="{9B854C80-5D43-4A16-9945-BB7CD1A5AC5D}">
      <dgm:prSet/>
      <dgm:spPr/>
      <dgm:t>
        <a:bodyPr/>
        <a:lstStyle/>
        <a:p>
          <a:endParaRPr lang="en-US"/>
        </a:p>
      </dgm:t>
    </dgm:pt>
    <dgm:pt modelId="{83BC0653-4D88-421E-A91F-EDAD4C6A4D4E}" type="sibTrans" cxnId="{9B854C80-5D43-4A16-9945-BB7CD1A5AC5D}">
      <dgm:prSet/>
      <dgm:spPr/>
      <dgm:t>
        <a:bodyPr/>
        <a:lstStyle/>
        <a:p>
          <a:endParaRPr lang="en-US"/>
        </a:p>
      </dgm:t>
    </dgm:pt>
    <dgm:pt modelId="{A061876C-D338-4C3B-B83B-CF3FF8F2AD91}">
      <dgm:prSet custT="1"/>
      <dgm:spPr/>
      <dgm:t>
        <a:bodyPr/>
        <a:lstStyle/>
        <a:p>
          <a:endParaRPr lang="en-US" sz="2800" b="1" i="1" dirty="0"/>
        </a:p>
        <a:p>
          <a:endParaRPr lang="en-US" sz="2800" b="1" i="1" dirty="0"/>
        </a:p>
        <a:p>
          <a:r>
            <a:rPr lang="el-GR" sz="2600" b="1" i="1" dirty="0"/>
            <a:t>Ο λόγος μας, η επικοινωνία μας, το κείμενό μας χτίζονται πάνω στον πυρήνα τής ρηματικής πληροφορίας </a:t>
          </a:r>
          <a:r>
            <a:rPr lang="el-GR" sz="2600" i="1" dirty="0"/>
            <a:t>(Γ. </a:t>
          </a:r>
          <a:r>
            <a:rPr lang="el-GR" sz="2600" i="1" dirty="0" err="1"/>
            <a:t>Μπαμπινιώτης</a:t>
          </a:r>
          <a:r>
            <a:rPr lang="el-GR" sz="2600" i="1" dirty="0"/>
            <a:t>).</a:t>
          </a:r>
          <a:endParaRPr lang="en-US" sz="2600" dirty="0"/>
        </a:p>
      </dgm:t>
    </dgm:pt>
    <dgm:pt modelId="{87050FEA-8566-4E08-95AE-B6910B6525B2}" type="parTrans" cxnId="{568E57D6-C095-460E-B9E8-9F1E6993D151}">
      <dgm:prSet/>
      <dgm:spPr/>
      <dgm:t>
        <a:bodyPr/>
        <a:lstStyle/>
        <a:p>
          <a:endParaRPr lang="en-US"/>
        </a:p>
      </dgm:t>
    </dgm:pt>
    <dgm:pt modelId="{DFBE6B5D-5672-499F-8D4C-B274B179AB1A}" type="sibTrans" cxnId="{568E57D6-C095-460E-B9E8-9F1E6993D151}">
      <dgm:prSet/>
      <dgm:spPr/>
      <dgm:t>
        <a:bodyPr/>
        <a:lstStyle/>
        <a:p>
          <a:endParaRPr lang="en-US"/>
        </a:p>
      </dgm:t>
    </dgm:pt>
    <dgm:pt modelId="{11A70675-30E4-4A05-A875-F8212663FBA6}" type="pres">
      <dgm:prSet presAssocID="{35F71A2C-6123-494D-82F3-E810F5EBC427}" presName="vert0" presStyleCnt="0">
        <dgm:presLayoutVars>
          <dgm:dir/>
          <dgm:animOne val="branch"/>
          <dgm:animLvl val="lvl"/>
        </dgm:presLayoutVars>
      </dgm:prSet>
      <dgm:spPr/>
    </dgm:pt>
    <dgm:pt modelId="{3632DB39-112F-411E-9C67-2E27F89A30F0}" type="pres">
      <dgm:prSet presAssocID="{3AF55037-1EB3-459A-9FB3-AD4D60E04B40}" presName="thickLine" presStyleLbl="alignNode1" presStyleIdx="0" presStyleCnt="2"/>
      <dgm:spPr/>
    </dgm:pt>
    <dgm:pt modelId="{5B53D78B-B07A-440D-87E1-161E063831C3}" type="pres">
      <dgm:prSet presAssocID="{3AF55037-1EB3-459A-9FB3-AD4D60E04B40}" presName="horz1" presStyleCnt="0"/>
      <dgm:spPr/>
    </dgm:pt>
    <dgm:pt modelId="{0A313C11-353C-454E-972B-32763A31424C}" type="pres">
      <dgm:prSet presAssocID="{3AF55037-1EB3-459A-9FB3-AD4D60E04B40}" presName="tx1" presStyleLbl="revTx" presStyleIdx="0" presStyleCnt="2"/>
      <dgm:spPr/>
    </dgm:pt>
    <dgm:pt modelId="{A8CD9B6D-402B-489A-BA61-A59236EB5D5B}" type="pres">
      <dgm:prSet presAssocID="{3AF55037-1EB3-459A-9FB3-AD4D60E04B40}" presName="vert1" presStyleCnt="0"/>
      <dgm:spPr/>
    </dgm:pt>
    <dgm:pt modelId="{70804DD5-8914-4738-B133-99A5EC953232}" type="pres">
      <dgm:prSet presAssocID="{A061876C-D338-4C3B-B83B-CF3FF8F2AD91}" presName="thickLine" presStyleLbl="alignNode1" presStyleIdx="1" presStyleCnt="2"/>
      <dgm:spPr/>
    </dgm:pt>
    <dgm:pt modelId="{DBDD03A6-697C-4E05-846A-AFE5F0470527}" type="pres">
      <dgm:prSet presAssocID="{A061876C-D338-4C3B-B83B-CF3FF8F2AD91}" presName="horz1" presStyleCnt="0"/>
      <dgm:spPr/>
    </dgm:pt>
    <dgm:pt modelId="{335B71CB-F282-485E-915A-AC4E73323B9A}" type="pres">
      <dgm:prSet presAssocID="{A061876C-D338-4C3B-B83B-CF3FF8F2AD91}" presName="tx1" presStyleLbl="revTx" presStyleIdx="1" presStyleCnt="2"/>
      <dgm:spPr/>
    </dgm:pt>
    <dgm:pt modelId="{F2E26301-01AF-4FAA-B425-FD73BE658625}" type="pres">
      <dgm:prSet presAssocID="{A061876C-D338-4C3B-B83B-CF3FF8F2AD91}" presName="vert1" presStyleCnt="0"/>
      <dgm:spPr/>
    </dgm:pt>
  </dgm:ptLst>
  <dgm:cxnLst>
    <dgm:cxn modelId="{3D0BC920-BE40-4979-BB81-18992452AD4B}" type="presOf" srcId="{3AF55037-1EB3-459A-9FB3-AD4D60E04B40}" destId="{0A313C11-353C-454E-972B-32763A31424C}" srcOrd="0" destOrd="0" presId="urn:microsoft.com/office/officeart/2008/layout/LinedList"/>
    <dgm:cxn modelId="{9B854C80-5D43-4A16-9945-BB7CD1A5AC5D}" srcId="{35F71A2C-6123-494D-82F3-E810F5EBC427}" destId="{3AF55037-1EB3-459A-9FB3-AD4D60E04B40}" srcOrd="0" destOrd="0" parTransId="{C9A592D4-CF02-4F77-96EE-09E072B4FFC1}" sibTransId="{83BC0653-4D88-421E-A91F-EDAD4C6A4D4E}"/>
    <dgm:cxn modelId="{03DF3B88-13CB-47EB-9B83-349E418A8D07}" type="presOf" srcId="{A061876C-D338-4C3B-B83B-CF3FF8F2AD91}" destId="{335B71CB-F282-485E-915A-AC4E73323B9A}" srcOrd="0" destOrd="0" presId="urn:microsoft.com/office/officeart/2008/layout/LinedList"/>
    <dgm:cxn modelId="{568E57D6-C095-460E-B9E8-9F1E6993D151}" srcId="{35F71A2C-6123-494D-82F3-E810F5EBC427}" destId="{A061876C-D338-4C3B-B83B-CF3FF8F2AD91}" srcOrd="1" destOrd="0" parTransId="{87050FEA-8566-4E08-95AE-B6910B6525B2}" sibTransId="{DFBE6B5D-5672-499F-8D4C-B274B179AB1A}"/>
    <dgm:cxn modelId="{04DE27F7-A814-45E4-AE8D-97E256F4DF37}" type="presOf" srcId="{35F71A2C-6123-494D-82F3-E810F5EBC427}" destId="{11A70675-30E4-4A05-A875-F8212663FBA6}" srcOrd="0" destOrd="0" presId="urn:microsoft.com/office/officeart/2008/layout/LinedList"/>
    <dgm:cxn modelId="{098B7C5F-9AE6-43E1-A1E7-702161216AB4}" type="presParOf" srcId="{11A70675-30E4-4A05-A875-F8212663FBA6}" destId="{3632DB39-112F-411E-9C67-2E27F89A30F0}" srcOrd="0" destOrd="0" presId="urn:microsoft.com/office/officeart/2008/layout/LinedList"/>
    <dgm:cxn modelId="{78E24192-6C79-4105-9D37-4EA86F07D8B1}" type="presParOf" srcId="{11A70675-30E4-4A05-A875-F8212663FBA6}" destId="{5B53D78B-B07A-440D-87E1-161E063831C3}" srcOrd="1" destOrd="0" presId="urn:microsoft.com/office/officeart/2008/layout/LinedList"/>
    <dgm:cxn modelId="{F3E842E5-4EF6-46CF-8BD5-279B62F0AD07}" type="presParOf" srcId="{5B53D78B-B07A-440D-87E1-161E063831C3}" destId="{0A313C11-353C-454E-972B-32763A31424C}" srcOrd="0" destOrd="0" presId="urn:microsoft.com/office/officeart/2008/layout/LinedList"/>
    <dgm:cxn modelId="{B84A880E-D8D0-429A-8593-FF6DCEFCA3C8}" type="presParOf" srcId="{5B53D78B-B07A-440D-87E1-161E063831C3}" destId="{A8CD9B6D-402B-489A-BA61-A59236EB5D5B}" srcOrd="1" destOrd="0" presId="urn:microsoft.com/office/officeart/2008/layout/LinedList"/>
    <dgm:cxn modelId="{F6FA2C2F-3AE9-48D0-B507-BB5516C386C1}" type="presParOf" srcId="{11A70675-30E4-4A05-A875-F8212663FBA6}" destId="{70804DD5-8914-4738-B133-99A5EC953232}" srcOrd="2" destOrd="0" presId="urn:microsoft.com/office/officeart/2008/layout/LinedList"/>
    <dgm:cxn modelId="{A193FA03-1B7E-4885-BBC1-59BEEAD9E854}" type="presParOf" srcId="{11A70675-30E4-4A05-A875-F8212663FBA6}" destId="{DBDD03A6-697C-4E05-846A-AFE5F0470527}" srcOrd="3" destOrd="0" presId="urn:microsoft.com/office/officeart/2008/layout/LinedList"/>
    <dgm:cxn modelId="{39DC51A5-8E43-4108-9E97-CACE9FA31A10}" type="presParOf" srcId="{DBDD03A6-697C-4E05-846A-AFE5F0470527}" destId="{335B71CB-F282-485E-915A-AC4E73323B9A}" srcOrd="0" destOrd="0" presId="urn:microsoft.com/office/officeart/2008/layout/LinedList"/>
    <dgm:cxn modelId="{33F7D8B8-BB6B-4766-9B24-D2D5BB76951C}" type="presParOf" srcId="{DBDD03A6-697C-4E05-846A-AFE5F0470527}" destId="{F2E26301-01AF-4FAA-B425-FD73BE65862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318FEB-F50E-499C-A8B9-79F040E5D7EE}" type="doc">
      <dgm:prSet loTypeId="urn:microsoft.com/office/officeart/2008/layout/LinedList" loCatId="list" qsTypeId="urn:microsoft.com/office/officeart/2005/8/quickstyle/simple3" qsCatId="simple" csTypeId="urn:microsoft.com/office/officeart/2005/8/colors/accent2_2" csCatId="accent2" phldr="1"/>
      <dgm:spPr/>
      <dgm:t>
        <a:bodyPr/>
        <a:lstStyle/>
        <a:p>
          <a:endParaRPr lang="en-US"/>
        </a:p>
      </dgm:t>
    </dgm:pt>
    <dgm:pt modelId="{E154EA4B-DEF6-4065-941A-7863BB4A53DB}">
      <dgm:prSet custT="1"/>
      <dgm:spPr/>
      <dgm:t>
        <a:bodyPr/>
        <a:lstStyle/>
        <a:p>
          <a:pPr algn="just"/>
          <a:r>
            <a:rPr lang="el-GR" sz="2200" dirty="0"/>
            <a:t>«…</a:t>
          </a:r>
          <a:r>
            <a:rPr lang="el-GR" sz="2200" b="1" dirty="0"/>
            <a:t>Θα με άφηναν ίσως αδιάφορο κάποια φαινόμενα φθοράς της ελληνικής γλώσσας, αν δεν φοβόμουν την αποσύνδεση από τις δημοκρατικές ιδέες</a:t>
          </a:r>
          <a:r>
            <a:rPr lang="el-GR" sz="2200" dirty="0"/>
            <a:t>.</a:t>
          </a:r>
          <a:endParaRPr lang="en-US" sz="2200" dirty="0"/>
        </a:p>
      </dgm:t>
    </dgm:pt>
    <dgm:pt modelId="{9BA6C90F-8456-41C3-B886-929B83404EE9}" type="parTrans" cxnId="{9698593F-DAB9-4953-9653-79A798C2C74A}">
      <dgm:prSet/>
      <dgm:spPr/>
      <dgm:t>
        <a:bodyPr/>
        <a:lstStyle/>
        <a:p>
          <a:endParaRPr lang="en-US"/>
        </a:p>
      </dgm:t>
    </dgm:pt>
    <dgm:pt modelId="{E7CAE6E4-7E88-4D52-BDBD-3304AA798DCC}" type="sibTrans" cxnId="{9698593F-DAB9-4953-9653-79A798C2C74A}">
      <dgm:prSet/>
      <dgm:spPr/>
      <dgm:t>
        <a:bodyPr/>
        <a:lstStyle/>
        <a:p>
          <a:endParaRPr lang="en-US"/>
        </a:p>
      </dgm:t>
    </dgm:pt>
    <dgm:pt modelId="{BCF90ADA-142B-4352-B0D2-F0DBCCE1DB07}">
      <dgm:prSet custT="1"/>
      <dgm:spPr/>
      <dgm:t>
        <a:bodyPr/>
        <a:lstStyle/>
        <a:p>
          <a:pPr algn="just"/>
          <a:r>
            <a:rPr lang="el-GR" sz="2200" dirty="0"/>
            <a:t>Με ένα παράδειγμα: δεν θα πρόσεχα στη γλώσσα της τηλεόρασης την περιττή εισαγωγή ξένων λέξεων ή τους στομφώδεις νεολογισμούς, αν δεν αναγνώριζα σε αυτά ένα βήμα προς την εγκατάλειψη ενός πολύτιμου οργάνου: του μέσου κατανόησης του πολιτισμού της Αρχαίας Αθήνας. </a:t>
          </a:r>
          <a:r>
            <a:rPr lang="el-GR" sz="2200" b="1" u="none" dirty="0"/>
            <a:t>Όσο βέβαια εξασθενεί η δυνατότητα κατανόησης, εξασθενεί και η αίσθηση οποιασδήποτε συμμετοχής στον πολιτισμό αυτόν.</a:t>
          </a:r>
          <a:endParaRPr lang="en-US" sz="2200" u="none" dirty="0"/>
        </a:p>
      </dgm:t>
    </dgm:pt>
    <dgm:pt modelId="{4EA7DFDE-C073-4181-B69E-7500B8D96C75}" type="parTrans" cxnId="{AB410725-E77D-4CF2-9804-45CB2B5B07D1}">
      <dgm:prSet/>
      <dgm:spPr/>
      <dgm:t>
        <a:bodyPr/>
        <a:lstStyle/>
        <a:p>
          <a:endParaRPr lang="en-US"/>
        </a:p>
      </dgm:t>
    </dgm:pt>
    <dgm:pt modelId="{87521E34-B566-48DF-9E42-C6ADEB720504}" type="sibTrans" cxnId="{AB410725-E77D-4CF2-9804-45CB2B5B07D1}">
      <dgm:prSet/>
      <dgm:spPr/>
      <dgm:t>
        <a:bodyPr/>
        <a:lstStyle/>
        <a:p>
          <a:endParaRPr lang="en-US"/>
        </a:p>
      </dgm:t>
    </dgm:pt>
    <dgm:pt modelId="{75DF1AC9-24D2-4DF0-BBDA-FE11CDEBCFDB}">
      <dgm:prSet custT="1"/>
      <dgm:spPr/>
      <dgm:t>
        <a:bodyPr/>
        <a:lstStyle/>
        <a:p>
          <a:pPr algn="l"/>
          <a:endParaRPr lang="en-US" sz="1900" dirty="0"/>
        </a:p>
        <a:p>
          <a:pPr algn="just"/>
          <a:r>
            <a:rPr lang="el-GR" sz="2200" dirty="0"/>
            <a:t>Η ελληνική γλώσσα φθείρεται μέσα σε μια βοή μεμψιμοιρίας ή σε σιωπές αδιαφορίας. </a:t>
          </a:r>
          <a:r>
            <a:rPr lang="el-GR" sz="2200" b="1" dirty="0"/>
            <a:t>Στην πραγματικότητα, βέβαια, δεν «φθείρεται» σε τρίτο πρόσωπο, αλλά επειδή εμείς, ως υποκείμενα, την παραμελούμε και την καταστρέφουμε. Η καλλιέργεια της γλώσσας, ως ενέργημα συλλογικό, προϋποθέτει κοινωνική και πολιτική συμμετοχή».</a:t>
          </a:r>
          <a:endParaRPr lang="en-US" sz="2200" dirty="0"/>
        </a:p>
      </dgm:t>
    </dgm:pt>
    <dgm:pt modelId="{8AD8B3B0-7265-42DD-B5C1-2293A11F1CE6}" type="parTrans" cxnId="{09529E46-548A-4495-B51B-8099E42E7ADB}">
      <dgm:prSet/>
      <dgm:spPr/>
      <dgm:t>
        <a:bodyPr/>
        <a:lstStyle/>
        <a:p>
          <a:endParaRPr lang="en-US"/>
        </a:p>
      </dgm:t>
    </dgm:pt>
    <dgm:pt modelId="{10F20AA3-A98F-42B7-9B2D-CA3E5AAA9910}" type="sibTrans" cxnId="{09529E46-548A-4495-B51B-8099E42E7ADB}">
      <dgm:prSet/>
      <dgm:spPr/>
      <dgm:t>
        <a:bodyPr/>
        <a:lstStyle/>
        <a:p>
          <a:endParaRPr lang="en-US"/>
        </a:p>
      </dgm:t>
    </dgm:pt>
    <dgm:pt modelId="{D9AE6333-44F7-49C5-A177-25CC719631CA}" type="pres">
      <dgm:prSet presAssocID="{4A318FEB-F50E-499C-A8B9-79F040E5D7EE}" presName="vert0" presStyleCnt="0">
        <dgm:presLayoutVars>
          <dgm:dir/>
          <dgm:animOne val="branch"/>
          <dgm:animLvl val="lvl"/>
        </dgm:presLayoutVars>
      </dgm:prSet>
      <dgm:spPr/>
    </dgm:pt>
    <dgm:pt modelId="{F0FA7C08-87BF-440E-94D0-C7E3B1AEE503}" type="pres">
      <dgm:prSet presAssocID="{E154EA4B-DEF6-4065-941A-7863BB4A53DB}" presName="thickLine" presStyleLbl="alignNode1" presStyleIdx="0" presStyleCnt="3"/>
      <dgm:spPr/>
    </dgm:pt>
    <dgm:pt modelId="{FABAF781-8084-4415-9A4F-C1326D2240AB}" type="pres">
      <dgm:prSet presAssocID="{E154EA4B-DEF6-4065-941A-7863BB4A53DB}" presName="horz1" presStyleCnt="0"/>
      <dgm:spPr/>
    </dgm:pt>
    <dgm:pt modelId="{25915C41-0706-4E6D-B5A8-0EE732DD7642}" type="pres">
      <dgm:prSet presAssocID="{E154EA4B-DEF6-4065-941A-7863BB4A53DB}" presName="tx1" presStyleLbl="revTx" presStyleIdx="0" presStyleCnt="3"/>
      <dgm:spPr/>
    </dgm:pt>
    <dgm:pt modelId="{43337958-9404-4C7C-850B-E5D76671B705}" type="pres">
      <dgm:prSet presAssocID="{E154EA4B-DEF6-4065-941A-7863BB4A53DB}" presName="vert1" presStyleCnt="0"/>
      <dgm:spPr/>
    </dgm:pt>
    <dgm:pt modelId="{48659F66-66AC-433D-88E2-E09888A4BD60}" type="pres">
      <dgm:prSet presAssocID="{BCF90ADA-142B-4352-B0D2-F0DBCCE1DB07}" presName="thickLine" presStyleLbl="alignNode1" presStyleIdx="1" presStyleCnt="3"/>
      <dgm:spPr/>
    </dgm:pt>
    <dgm:pt modelId="{9AC5ED48-CF8A-4077-98E5-9FBD88963BF8}" type="pres">
      <dgm:prSet presAssocID="{BCF90ADA-142B-4352-B0D2-F0DBCCE1DB07}" presName="horz1" presStyleCnt="0"/>
      <dgm:spPr/>
    </dgm:pt>
    <dgm:pt modelId="{ACEFD490-B811-4730-A5C8-FF575BCF1D12}" type="pres">
      <dgm:prSet presAssocID="{BCF90ADA-142B-4352-B0D2-F0DBCCE1DB07}" presName="tx1" presStyleLbl="revTx" presStyleIdx="1" presStyleCnt="3" custScaleY="120149" custLinFactNeighborY="10505"/>
      <dgm:spPr/>
    </dgm:pt>
    <dgm:pt modelId="{B026FD2F-F57F-42C7-BE26-14D2B8006BDE}" type="pres">
      <dgm:prSet presAssocID="{BCF90ADA-142B-4352-B0D2-F0DBCCE1DB07}" presName="vert1" presStyleCnt="0"/>
      <dgm:spPr/>
    </dgm:pt>
    <dgm:pt modelId="{0AE4D3F6-9D13-43DB-946D-CAFF94E9C7C7}" type="pres">
      <dgm:prSet presAssocID="{75DF1AC9-24D2-4DF0-BBDA-FE11CDEBCFDB}" presName="thickLine" presStyleLbl="alignNode1" presStyleIdx="2" presStyleCnt="3"/>
      <dgm:spPr/>
    </dgm:pt>
    <dgm:pt modelId="{DD4DBE3F-EF54-452B-8E30-D23A998A5727}" type="pres">
      <dgm:prSet presAssocID="{75DF1AC9-24D2-4DF0-BBDA-FE11CDEBCFDB}" presName="horz1" presStyleCnt="0"/>
      <dgm:spPr/>
    </dgm:pt>
    <dgm:pt modelId="{16028F49-9615-4649-8261-D2DB69EE5089}" type="pres">
      <dgm:prSet presAssocID="{75DF1AC9-24D2-4DF0-BBDA-FE11CDEBCFDB}" presName="tx1" presStyleLbl="revTx" presStyleIdx="2" presStyleCnt="3" custLinFactNeighborY="21948"/>
      <dgm:spPr/>
    </dgm:pt>
    <dgm:pt modelId="{375EC56A-DAB7-437D-B025-1935FE8780CE}" type="pres">
      <dgm:prSet presAssocID="{75DF1AC9-24D2-4DF0-BBDA-FE11CDEBCFDB}" presName="vert1" presStyleCnt="0"/>
      <dgm:spPr/>
    </dgm:pt>
  </dgm:ptLst>
  <dgm:cxnLst>
    <dgm:cxn modelId="{AB410725-E77D-4CF2-9804-45CB2B5B07D1}" srcId="{4A318FEB-F50E-499C-A8B9-79F040E5D7EE}" destId="{BCF90ADA-142B-4352-B0D2-F0DBCCE1DB07}" srcOrd="1" destOrd="0" parTransId="{4EA7DFDE-C073-4181-B69E-7500B8D96C75}" sibTransId="{87521E34-B566-48DF-9E42-C6ADEB720504}"/>
    <dgm:cxn modelId="{9698593F-DAB9-4953-9653-79A798C2C74A}" srcId="{4A318FEB-F50E-499C-A8B9-79F040E5D7EE}" destId="{E154EA4B-DEF6-4065-941A-7863BB4A53DB}" srcOrd="0" destOrd="0" parTransId="{9BA6C90F-8456-41C3-B886-929B83404EE9}" sibTransId="{E7CAE6E4-7E88-4D52-BDBD-3304AA798DCC}"/>
    <dgm:cxn modelId="{09529E46-548A-4495-B51B-8099E42E7ADB}" srcId="{4A318FEB-F50E-499C-A8B9-79F040E5D7EE}" destId="{75DF1AC9-24D2-4DF0-BBDA-FE11CDEBCFDB}" srcOrd="2" destOrd="0" parTransId="{8AD8B3B0-7265-42DD-B5C1-2293A11F1CE6}" sibTransId="{10F20AA3-A98F-42B7-9B2D-CA3E5AAA9910}"/>
    <dgm:cxn modelId="{42882295-6568-43D7-8456-ED2DFD90B55C}" type="presOf" srcId="{BCF90ADA-142B-4352-B0D2-F0DBCCE1DB07}" destId="{ACEFD490-B811-4730-A5C8-FF575BCF1D12}" srcOrd="0" destOrd="0" presId="urn:microsoft.com/office/officeart/2008/layout/LinedList"/>
    <dgm:cxn modelId="{AAEBF5C4-6221-4DD1-ACA1-6D3069916392}" type="presOf" srcId="{E154EA4B-DEF6-4065-941A-7863BB4A53DB}" destId="{25915C41-0706-4E6D-B5A8-0EE732DD7642}" srcOrd="0" destOrd="0" presId="urn:microsoft.com/office/officeart/2008/layout/LinedList"/>
    <dgm:cxn modelId="{384E82D7-B4BF-48D9-9497-A8AC8EFDE011}" type="presOf" srcId="{4A318FEB-F50E-499C-A8B9-79F040E5D7EE}" destId="{D9AE6333-44F7-49C5-A177-25CC719631CA}" srcOrd="0" destOrd="0" presId="urn:microsoft.com/office/officeart/2008/layout/LinedList"/>
    <dgm:cxn modelId="{EF0CF2EF-8AE5-490D-BFBE-230158CEA33C}" type="presOf" srcId="{75DF1AC9-24D2-4DF0-BBDA-FE11CDEBCFDB}" destId="{16028F49-9615-4649-8261-D2DB69EE5089}" srcOrd="0" destOrd="0" presId="urn:microsoft.com/office/officeart/2008/layout/LinedList"/>
    <dgm:cxn modelId="{113E23E6-48A1-42CA-8BAF-4306399C7BA0}" type="presParOf" srcId="{D9AE6333-44F7-49C5-A177-25CC719631CA}" destId="{F0FA7C08-87BF-440E-94D0-C7E3B1AEE503}" srcOrd="0" destOrd="0" presId="urn:microsoft.com/office/officeart/2008/layout/LinedList"/>
    <dgm:cxn modelId="{2862969C-54E3-419A-B286-2787D03FD31C}" type="presParOf" srcId="{D9AE6333-44F7-49C5-A177-25CC719631CA}" destId="{FABAF781-8084-4415-9A4F-C1326D2240AB}" srcOrd="1" destOrd="0" presId="urn:microsoft.com/office/officeart/2008/layout/LinedList"/>
    <dgm:cxn modelId="{8AEA9A20-2762-4422-A298-90C709610817}" type="presParOf" srcId="{FABAF781-8084-4415-9A4F-C1326D2240AB}" destId="{25915C41-0706-4E6D-B5A8-0EE732DD7642}" srcOrd="0" destOrd="0" presId="urn:microsoft.com/office/officeart/2008/layout/LinedList"/>
    <dgm:cxn modelId="{1347B8D6-9A15-46DA-9545-CF1F0A2ACC3A}" type="presParOf" srcId="{FABAF781-8084-4415-9A4F-C1326D2240AB}" destId="{43337958-9404-4C7C-850B-E5D76671B705}" srcOrd="1" destOrd="0" presId="urn:microsoft.com/office/officeart/2008/layout/LinedList"/>
    <dgm:cxn modelId="{609D9CF6-F972-4E1A-9524-25738F91AADB}" type="presParOf" srcId="{D9AE6333-44F7-49C5-A177-25CC719631CA}" destId="{48659F66-66AC-433D-88E2-E09888A4BD60}" srcOrd="2" destOrd="0" presId="urn:microsoft.com/office/officeart/2008/layout/LinedList"/>
    <dgm:cxn modelId="{6AF4C0D0-63A0-4CD3-8022-0A1911C01BAB}" type="presParOf" srcId="{D9AE6333-44F7-49C5-A177-25CC719631CA}" destId="{9AC5ED48-CF8A-4077-98E5-9FBD88963BF8}" srcOrd="3" destOrd="0" presId="urn:microsoft.com/office/officeart/2008/layout/LinedList"/>
    <dgm:cxn modelId="{08344F67-DC3C-435B-A503-03C814813FF9}" type="presParOf" srcId="{9AC5ED48-CF8A-4077-98E5-9FBD88963BF8}" destId="{ACEFD490-B811-4730-A5C8-FF575BCF1D12}" srcOrd="0" destOrd="0" presId="urn:microsoft.com/office/officeart/2008/layout/LinedList"/>
    <dgm:cxn modelId="{806BA464-30B3-4063-B156-62715CCE6B2F}" type="presParOf" srcId="{9AC5ED48-CF8A-4077-98E5-9FBD88963BF8}" destId="{B026FD2F-F57F-42C7-BE26-14D2B8006BDE}" srcOrd="1" destOrd="0" presId="urn:microsoft.com/office/officeart/2008/layout/LinedList"/>
    <dgm:cxn modelId="{E041D414-3428-49AC-9D01-134EE7124BC4}" type="presParOf" srcId="{D9AE6333-44F7-49C5-A177-25CC719631CA}" destId="{0AE4D3F6-9D13-43DB-946D-CAFF94E9C7C7}" srcOrd="4" destOrd="0" presId="urn:microsoft.com/office/officeart/2008/layout/LinedList"/>
    <dgm:cxn modelId="{AD9621F2-2A46-4E71-808E-3C81CDDED1DB}" type="presParOf" srcId="{D9AE6333-44F7-49C5-A177-25CC719631CA}" destId="{DD4DBE3F-EF54-452B-8E30-D23A998A5727}" srcOrd="5" destOrd="0" presId="urn:microsoft.com/office/officeart/2008/layout/LinedList"/>
    <dgm:cxn modelId="{B18AB962-D95A-427B-A12C-EEA0C87B5892}" type="presParOf" srcId="{DD4DBE3F-EF54-452B-8E30-D23A998A5727}" destId="{16028F49-9615-4649-8261-D2DB69EE5089}" srcOrd="0" destOrd="0" presId="urn:microsoft.com/office/officeart/2008/layout/LinedList"/>
    <dgm:cxn modelId="{8E7D460B-8514-4C46-97BB-C24F590A9EE9}" type="presParOf" srcId="{DD4DBE3F-EF54-452B-8E30-D23A998A5727}" destId="{375EC56A-DAB7-437D-B025-1935FE8780C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B02C83-6C69-4C9F-9BAD-71600001F1BF}" type="doc">
      <dgm:prSet loTypeId="urn:microsoft.com/office/officeart/2008/layout/LinedList" loCatId="list" qsTypeId="urn:microsoft.com/office/officeart/2005/8/quickstyle/simple5" qsCatId="simple" csTypeId="urn:microsoft.com/office/officeart/2005/8/colors/accent4_2" csCatId="accent4" phldr="1"/>
      <dgm:spPr/>
      <dgm:t>
        <a:bodyPr/>
        <a:lstStyle/>
        <a:p>
          <a:endParaRPr lang="en-US"/>
        </a:p>
      </dgm:t>
    </dgm:pt>
    <dgm:pt modelId="{196F1417-B505-46AE-A3AB-336439801819}">
      <dgm:prSet custT="1"/>
      <dgm:spPr/>
      <dgm:t>
        <a:bodyPr/>
        <a:lstStyle/>
        <a:p>
          <a:pPr algn="just"/>
          <a:r>
            <a:rPr lang="el-GR" sz="2000" dirty="0"/>
            <a:t>Με τα 400 λήμματα της νέας, εμπλουτισμένης, έκδοσης του «</a:t>
          </a:r>
          <a:r>
            <a:rPr lang="el-GR" sz="2000" b="1" dirty="0"/>
            <a:t>Λεξικού χωρίς Γραβάτα</a:t>
          </a:r>
          <a:r>
            <a:rPr lang="el-GR" sz="2000" dirty="0"/>
            <a:t>», ο γνωστός δημοσιογράφος (</a:t>
          </a:r>
          <a:r>
            <a:rPr lang="el-GR" sz="2000" i="1" dirty="0"/>
            <a:t>επί 20 χρόνια διευθυντής της Κυριακάτικης Ελευθεροτυπίας δημιουργός του περιοδικού ΄</a:t>
          </a:r>
          <a:r>
            <a:rPr lang="el-GR" sz="2000" i="1" dirty="0" err="1"/>
            <a:t>Εψιλον</a:t>
          </a:r>
          <a:r>
            <a:rPr lang="el-GR" sz="2000" dirty="0"/>
            <a:t>) εκπέμπει σήμα εγρήγορσης απέναντι στην κλιμάκωση του φαινομένου της «διπλής γλώσσας» στον τόπο μας. </a:t>
          </a:r>
          <a:endParaRPr lang="en-US" sz="2000" dirty="0"/>
        </a:p>
      </dgm:t>
    </dgm:pt>
    <dgm:pt modelId="{E74C1D3C-6501-432D-855A-3304BFA0B24A}" type="parTrans" cxnId="{460174D8-3928-407B-894D-9D01967208E0}">
      <dgm:prSet/>
      <dgm:spPr/>
      <dgm:t>
        <a:bodyPr/>
        <a:lstStyle/>
        <a:p>
          <a:endParaRPr lang="en-US"/>
        </a:p>
      </dgm:t>
    </dgm:pt>
    <dgm:pt modelId="{5F961DF0-02E8-46F1-8740-03AAEDF9EDC9}" type="sibTrans" cxnId="{460174D8-3928-407B-894D-9D01967208E0}">
      <dgm:prSet/>
      <dgm:spPr/>
      <dgm:t>
        <a:bodyPr/>
        <a:lstStyle/>
        <a:p>
          <a:endParaRPr lang="en-US"/>
        </a:p>
      </dgm:t>
    </dgm:pt>
    <dgm:pt modelId="{38B0E19D-AA40-4E89-B65D-EA170D52818F}">
      <dgm:prSet custT="1"/>
      <dgm:spPr/>
      <dgm:t>
        <a:bodyPr/>
        <a:lstStyle/>
        <a:p>
          <a:pPr algn="just"/>
          <a:r>
            <a:rPr lang="el-GR" sz="1900" dirty="0"/>
            <a:t>Όπως χαρακτηριστικά ανέφερε, το ίδιο το γεγονός της εμπλουτισμένης έκδοσης σηματοδοτεί μια κακή εξέλιξη. Το βιβλίο χρειάστηκε να εκδοθεί διότι παράγονται όλο και καινούργια λήμματα - 50 για την ακρίβεια - ενώ την ώρα που ήταν στο τυπογραφείο παρήχθησαν κι άλλα 20. «Αυτό δείχνει  ότι </a:t>
          </a:r>
          <a:r>
            <a:rPr lang="el-GR" sz="1900" b="1" dirty="0"/>
            <a:t>το</a:t>
          </a:r>
          <a:r>
            <a:rPr lang="el-GR" sz="1900" dirty="0"/>
            <a:t> </a:t>
          </a:r>
          <a:r>
            <a:rPr lang="el-GR" sz="1900" b="1" dirty="0"/>
            <a:t>φαινόμενο ζει και βασιλεύει, ότι κλιμακώνεται κι αυτό είναι επικίνδυνο», σημείωσε ο ίδιος. «Η δημαγωγική γλώσσα έχει γίνει δημαγωγική σκέψη, έχει χαθεί το κριτήριο του ορθολογισμού</a:t>
          </a:r>
          <a:r>
            <a:rPr lang="el-GR" sz="1900" dirty="0"/>
            <a:t>», συμπλήρωσε και κατέληξε: </a:t>
          </a:r>
          <a:endParaRPr lang="en-US" sz="1900" dirty="0"/>
        </a:p>
      </dgm:t>
    </dgm:pt>
    <dgm:pt modelId="{F5C5CF4F-605E-4A50-8CFF-3171FD080B3F}" type="parTrans" cxnId="{BBF3BB32-5C4B-4A86-9D3F-704B849B8FE3}">
      <dgm:prSet/>
      <dgm:spPr/>
      <dgm:t>
        <a:bodyPr/>
        <a:lstStyle/>
        <a:p>
          <a:endParaRPr lang="en-US"/>
        </a:p>
      </dgm:t>
    </dgm:pt>
    <dgm:pt modelId="{2F717A87-C452-46BB-9D6A-6DA07CC3167C}" type="sibTrans" cxnId="{BBF3BB32-5C4B-4A86-9D3F-704B849B8FE3}">
      <dgm:prSet/>
      <dgm:spPr/>
      <dgm:t>
        <a:bodyPr/>
        <a:lstStyle/>
        <a:p>
          <a:endParaRPr lang="en-US"/>
        </a:p>
      </dgm:t>
    </dgm:pt>
    <dgm:pt modelId="{76C05D9A-C853-4BFA-82C7-2D017860E1C0}">
      <dgm:prSet custT="1"/>
      <dgm:spPr/>
      <dgm:t>
        <a:bodyPr/>
        <a:lstStyle/>
        <a:p>
          <a:pPr algn="l"/>
          <a:endParaRPr lang="en-US" sz="1800" dirty="0"/>
        </a:p>
        <a:p>
          <a:pPr algn="just"/>
          <a:r>
            <a:rPr lang="el-GR" sz="2000" dirty="0"/>
            <a:t>«</a:t>
          </a:r>
          <a:r>
            <a:rPr lang="el-GR" sz="2000" b="1" i="1" dirty="0"/>
            <a:t>Αυτό δεν σημαίνει ότι η διπλή γλώσσα δεν μας απειλεί όλους - ακόμα κι εμάς που την εντοπίζουμε. Υπάρχει κίνδυνος να δίνουμε κι εμείς εύκολες απαντήσεις σε δύσκολα προβλήματα. Αυτός είναι ο λαϊκισμός: να κινδυνεύουμε να πέσουμε στην παγίδα για την οποία προειδοποιούμε».</a:t>
          </a:r>
          <a:endParaRPr lang="en-US" sz="2000" dirty="0"/>
        </a:p>
      </dgm:t>
    </dgm:pt>
    <dgm:pt modelId="{F9CF7366-98A8-43DC-ABB4-8020C0970D41}" type="parTrans" cxnId="{CAD2D887-68A4-47C7-B77F-E0CA80A85D8B}">
      <dgm:prSet/>
      <dgm:spPr/>
      <dgm:t>
        <a:bodyPr/>
        <a:lstStyle/>
        <a:p>
          <a:endParaRPr lang="en-US"/>
        </a:p>
      </dgm:t>
    </dgm:pt>
    <dgm:pt modelId="{796C16BA-72F3-422F-A598-FB6E51692015}" type="sibTrans" cxnId="{CAD2D887-68A4-47C7-B77F-E0CA80A85D8B}">
      <dgm:prSet/>
      <dgm:spPr/>
      <dgm:t>
        <a:bodyPr/>
        <a:lstStyle/>
        <a:p>
          <a:endParaRPr lang="en-US"/>
        </a:p>
      </dgm:t>
    </dgm:pt>
    <dgm:pt modelId="{D1438A77-5B16-4A6F-8AC1-7E552E1DA5DF}" type="pres">
      <dgm:prSet presAssocID="{17B02C83-6C69-4C9F-9BAD-71600001F1BF}" presName="vert0" presStyleCnt="0">
        <dgm:presLayoutVars>
          <dgm:dir/>
          <dgm:animOne val="branch"/>
          <dgm:animLvl val="lvl"/>
        </dgm:presLayoutVars>
      </dgm:prSet>
      <dgm:spPr/>
    </dgm:pt>
    <dgm:pt modelId="{54F684D7-C7F8-428D-99D5-681FBD5AB63D}" type="pres">
      <dgm:prSet presAssocID="{196F1417-B505-46AE-A3AB-336439801819}" presName="thickLine" presStyleLbl="alignNode1" presStyleIdx="0" presStyleCnt="3"/>
      <dgm:spPr/>
    </dgm:pt>
    <dgm:pt modelId="{714C903C-4D75-46FC-A5D5-B18E32A761E5}" type="pres">
      <dgm:prSet presAssocID="{196F1417-B505-46AE-A3AB-336439801819}" presName="horz1" presStyleCnt="0"/>
      <dgm:spPr/>
    </dgm:pt>
    <dgm:pt modelId="{4A20A6E4-22F1-435E-B0FB-07D84D6C9DAE}" type="pres">
      <dgm:prSet presAssocID="{196F1417-B505-46AE-A3AB-336439801819}" presName="tx1" presStyleLbl="revTx" presStyleIdx="0" presStyleCnt="3"/>
      <dgm:spPr/>
    </dgm:pt>
    <dgm:pt modelId="{D854F136-707D-494C-B5A1-214DCA954586}" type="pres">
      <dgm:prSet presAssocID="{196F1417-B505-46AE-A3AB-336439801819}" presName="vert1" presStyleCnt="0"/>
      <dgm:spPr/>
    </dgm:pt>
    <dgm:pt modelId="{6904694F-AF82-49D7-BDB5-E017E60D42FF}" type="pres">
      <dgm:prSet presAssocID="{38B0E19D-AA40-4E89-B65D-EA170D52818F}" presName="thickLine" presStyleLbl="alignNode1" presStyleIdx="1" presStyleCnt="3"/>
      <dgm:spPr/>
    </dgm:pt>
    <dgm:pt modelId="{D066FA67-BEC9-4C3E-953E-4683319EA7C2}" type="pres">
      <dgm:prSet presAssocID="{38B0E19D-AA40-4E89-B65D-EA170D52818F}" presName="horz1" presStyleCnt="0"/>
      <dgm:spPr/>
    </dgm:pt>
    <dgm:pt modelId="{63470793-6E6E-4167-B810-6D2A4F7FD428}" type="pres">
      <dgm:prSet presAssocID="{38B0E19D-AA40-4E89-B65D-EA170D52818F}" presName="tx1" presStyleLbl="revTx" presStyleIdx="1" presStyleCnt="3"/>
      <dgm:spPr/>
    </dgm:pt>
    <dgm:pt modelId="{10D9FD0A-4484-4B8B-AF58-98C5A29EA0A2}" type="pres">
      <dgm:prSet presAssocID="{38B0E19D-AA40-4E89-B65D-EA170D52818F}" presName="vert1" presStyleCnt="0"/>
      <dgm:spPr/>
    </dgm:pt>
    <dgm:pt modelId="{62909330-18D8-4090-92F5-901E7ABC1E4D}" type="pres">
      <dgm:prSet presAssocID="{76C05D9A-C853-4BFA-82C7-2D017860E1C0}" presName="thickLine" presStyleLbl="alignNode1" presStyleIdx="2" presStyleCnt="3"/>
      <dgm:spPr/>
    </dgm:pt>
    <dgm:pt modelId="{921DD8E0-21D9-49F4-9B0C-50352C601F43}" type="pres">
      <dgm:prSet presAssocID="{76C05D9A-C853-4BFA-82C7-2D017860E1C0}" presName="horz1" presStyleCnt="0"/>
      <dgm:spPr/>
    </dgm:pt>
    <dgm:pt modelId="{14A078FF-6E0A-4E8F-B32E-4E6E04DBD98C}" type="pres">
      <dgm:prSet presAssocID="{76C05D9A-C853-4BFA-82C7-2D017860E1C0}" presName="tx1" presStyleLbl="revTx" presStyleIdx="2" presStyleCnt="3"/>
      <dgm:spPr/>
    </dgm:pt>
    <dgm:pt modelId="{1BD2DE0A-0956-4554-9F81-535927E30654}" type="pres">
      <dgm:prSet presAssocID="{76C05D9A-C853-4BFA-82C7-2D017860E1C0}" presName="vert1" presStyleCnt="0"/>
      <dgm:spPr/>
    </dgm:pt>
  </dgm:ptLst>
  <dgm:cxnLst>
    <dgm:cxn modelId="{4B86200B-57D2-4989-A002-89F3B2BFA142}" type="presOf" srcId="{17B02C83-6C69-4C9F-9BAD-71600001F1BF}" destId="{D1438A77-5B16-4A6F-8AC1-7E552E1DA5DF}" srcOrd="0" destOrd="0" presId="urn:microsoft.com/office/officeart/2008/layout/LinedList"/>
    <dgm:cxn modelId="{8D873232-A266-4535-BD37-53D3C1ED6CB9}" type="presOf" srcId="{76C05D9A-C853-4BFA-82C7-2D017860E1C0}" destId="{14A078FF-6E0A-4E8F-B32E-4E6E04DBD98C}" srcOrd="0" destOrd="0" presId="urn:microsoft.com/office/officeart/2008/layout/LinedList"/>
    <dgm:cxn modelId="{BBF3BB32-5C4B-4A86-9D3F-704B849B8FE3}" srcId="{17B02C83-6C69-4C9F-9BAD-71600001F1BF}" destId="{38B0E19D-AA40-4E89-B65D-EA170D52818F}" srcOrd="1" destOrd="0" parTransId="{F5C5CF4F-605E-4A50-8CFF-3171FD080B3F}" sibTransId="{2F717A87-C452-46BB-9D6A-6DA07CC3167C}"/>
    <dgm:cxn modelId="{1C44D739-565A-4F77-AF1C-77D734969D08}" type="presOf" srcId="{196F1417-B505-46AE-A3AB-336439801819}" destId="{4A20A6E4-22F1-435E-B0FB-07D84D6C9DAE}" srcOrd="0" destOrd="0" presId="urn:microsoft.com/office/officeart/2008/layout/LinedList"/>
    <dgm:cxn modelId="{CAD2D887-68A4-47C7-B77F-E0CA80A85D8B}" srcId="{17B02C83-6C69-4C9F-9BAD-71600001F1BF}" destId="{76C05D9A-C853-4BFA-82C7-2D017860E1C0}" srcOrd="2" destOrd="0" parTransId="{F9CF7366-98A8-43DC-ABB4-8020C0970D41}" sibTransId="{796C16BA-72F3-422F-A598-FB6E51692015}"/>
    <dgm:cxn modelId="{E61F7AA0-0D78-496C-9783-5C624CEE7D29}" type="presOf" srcId="{38B0E19D-AA40-4E89-B65D-EA170D52818F}" destId="{63470793-6E6E-4167-B810-6D2A4F7FD428}" srcOrd="0" destOrd="0" presId="urn:microsoft.com/office/officeart/2008/layout/LinedList"/>
    <dgm:cxn modelId="{460174D8-3928-407B-894D-9D01967208E0}" srcId="{17B02C83-6C69-4C9F-9BAD-71600001F1BF}" destId="{196F1417-B505-46AE-A3AB-336439801819}" srcOrd="0" destOrd="0" parTransId="{E74C1D3C-6501-432D-855A-3304BFA0B24A}" sibTransId="{5F961DF0-02E8-46F1-8740-03AAEDF9EDC9}"/>
    <dgm:cxn modelId="{313053C2-4690-4C82-8CB6-A7271824F95A}" type="presParOf" srcId="{D1438A77-5B16-4A6F-8AC1-7E552E1DA5DF}" destId="{54F684D7-C7F8-428D-99D5-681FBD5AB63D}" srcOrd="0" destOrd="0" presId="urn:microsoft.com/office/officeart/2008/layout/LinedList"/>
    <dgm:cxn modelId="{7F32427B-9489-43C7-8AC2-FA93387975BA}" type="presParOf" srcId="{D1438A77-5B16-4A6F-8AC1-7E552E1DA5DF}" destId="{714C903C-4D75-46FC-A5D5-B18E32A761E5}" srcOrd="1" destOrd="0" presId="urn:microsoft.com/office/officeart/2008/layout/LinedList"/>
    <dgm:cxn modelId="{522C69FE-B875-40C4-9CAC-39968082876C}" type="presParOf" srcId="{714C903C-4D75-46FC-A5D5-B18E32A761E5}" destId="{4A20A6E4-22F1-435E-B0FB-07D84D6C9DAE}" srcOrd="0" destOrd="0" presId="urn:microsoft.com/office/officeart/2008/layout/LinedList"/>
    <dgm:cxn modelId="{F9FF596A-B3DB-44F9-945A-989C5845A120}" type="presParOf" srcId="{714C903C-4D75-46FC-A5D5-B18E32A761E5}" destId="{D854F136-707D-494C-B5A1-214DCA954586}" srcOrd="1" destOrd="0" presId="urn:microsoft.com/office/officeart/2008/layout/LinedList"/>
    <dgm:cxn modelId="{ECF8C7F5-BB98-4C73-9D1C-CD68DDCDC5BE}" type="presParOf" srcId="{D1438A77-5B16-4A6F-8AC1-7E552E1DA5DF}" destId="{6904694F-AF82-49D7-BDB5-E017E60D42FF}" srcOrd="2" destOrd="0" presId="urn:microsoft.com/office/officeart/2008/layout/LinedList"/>
    <dgm:cxn modelId="{D486A730-CB37-42CE-9842-2333D0FFDB0B}" type="presParOf" srcId="{D1438A77-5B16-4A6F-8AC1-7E552E1DA5DF}" destId="{D066FA67-BEC9-4C3E-953E-4683319EA7C2}" srcOrd="3" destOrd="0" presId="urn:microsoft.com/office/officeart/2008/layout/LinedList"/>
    <dgm:cxn modelId="{C7957F58-E658-4A78-8F1E-27DFDD79C4B4}" type="presParOf" srcId="{D066FA67-BEC9-4C3E-953E-4683319EA7C2}" destId="{63470793-6E6E-4167-B810-6D2A4F7FD428}" srcOrd="0" destOrd="0" presId="urn:microsoft.com/office/officeart/2008/layout/LinedList"/>
    <dgm:cxn modelId="{89793F94-CCFF-48FE-B6CF-0D2860D8A3BC}" type="presParOf" srcId="{D066FA67-BEC9-4C3E-953E-4683319EA7C2}" destId="{10D9FD0A-4484-4B8B-AF58-98C5A29EA0A2}" srcOrd="1" destOrd="0" presId="urn:microsoft.com/office/officeart/2008/layout/LinedList"/>
    <dgm:cxn modelId="{17F272D1-639B-4682-99C7-22BF2BF21B6F}" type="presParOf" srcId="{D1438A77-5B16-4A6F-8AC1-7E552E1DA5DF}" destId="{62909330-18D8-4090-92F5-901E7ABC1E4D}" srcOrd="4" destOrd="0" presId="urn:microsoft.com/office/officeart/2008/layout/LinedList"/>
    <dgm:cxn modelId="{1A3AC782-EC3B-4AA3-925E-62FD0303A21E}" type="presParOf" srcId="{D1438A77-5B16-4A6F-8AC1-7E552E1DA5DF}" destId="{921DD8E0-21D9-49F4-9B0C-50352C601F43}" srcOrd="5" destOrd="0" presId="urn:microsoft.com/office/officeart/2008/layout/LinedList"/>
    <dgm:cxn modelId="{7EB46F3D-C7DE-4F9D-88AE-8C1061E19947}" type="presParOf" srcId="{921DD8E0-21D9-49F4-9B0C-50352C601F43}" destId="{14A078FF-6E0A-4E8F-B32E-4E6E04DBD98C}" srcOrd="0" destOrd="0" presId="urn:microsoft.com/office/officeart/2008/layout/LinedList"/>
    <dgm:cxn modelId="{D632F810-511B-4F88-AF15-E38B9A0E45A4}" type="presParOf" srcId="{921DD8E0-21D9-49F4-9B0C-50352C601F43}" destId="{1BD2DE0A-0956-4554-9F81-535927E3065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DE2408B-08F0-4E10-88E1-0EA908C0D4B6}"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404A331F-B7E9-4587-AEE9-B2CF0B7CB75F}">
      <dgm:prSet custT="1"/>
      <dgm:spPr/>
      <dgm:t>
        <a:bodyPr/>
        <a:lstStyle/>
        <a:p>
          <a:endParaRPr lang="el-GR" sz="2800" i="1" dirty="0"/>
        </a:p>
        <a:p>
          <a:r>
            <a:rPr lang="el-GR" sz="2800" i="1" dirty="0"/>
            <a:t>Και γιατί να το συζητήσουμε λογικά, αφού μπορώ να ’</a:t>
          </a:r>
          <a:r>
            <a:rPr lang="el-GR" sz="2800" i="1" dirty="0" err="1"/>
            <a:t>ρθω</a:t>
          </a:r>
          <a:r>
            <a:rPr lang="el-GR" sz="2800" i="1" dirty="0"/>
            <a:t> (να ΄</a:t>
          </a:r>
          <a:r>
            <a:rPr lang="el-GR" sz="2800" i="1" dirty="0" err="1"/>
            <a:t>ρθουμε</a:t>
          </a:r>
          <a:r>
            <a:rPr lang="el-GR" sz="2800" i="1" dirty="0"/>
            <a:t>) και να σου κάψω (κάψουμε)το αυτοκίνητο (χωρίς συνέπειες);</a:t>
          </a:r>
          <a:endParaRPr lang="en-US" sz="2800" dirty="0"/>
        </a:p>
      </dgm:t>
    </dgm:pt>
    <dgm:pt modelId="{730F1556-0E20-4A22-BFA3-1CC4E39DF66F}" type="parTrans" cxnId="{567F17B3-1458-434C-961D-56A4520EBC96}">
      <dgm:prSet/>
      <dgm:spPr/>
      <dgm:t>
        <a:bodyPr/>
        <a:lstStyle/>
        <a:p>
          <a:endParaRPr lang="en-US"/>
        </a:p>
      </dgm:t>
    </dgm:pt>
    <dgm:pt modelId="{0A696DDE-BB41-4DFB-B111-78FE96CF7D0E}" type="sibTrans" cxnId="{567F17B3-1458-434C-961D-56A4520EBC96}">
      <dgm:prSet/>
      <dgm:spPr/>
      <dgm:t>
        <a:bodyPr/>
        <a:lstStyle/>
        <a:p>
          <a:endParaRPr lang="en-US"/>
        </a:p>
      </dgm:t>
    </dgm:pt>
    <dgm:pt modelId="{D66B41BC-7821-4BDA-B2FD-5DDB14683801}">
      <dgm:prSet custT="1"/>
      <dgm:spPr/>
      <dgm:t>
        <a:bodyPr/>
        <a:lstStyle/>
        <a:p>
          <a:pPr algn="just"/>
          <a:r>
            <a:rPr lang="el-GR" sz="2800" i="1" dirty="0"/>
            <a:t>Στη δημοκρατία η ελευθερία του λόγου και ο ουσιαστικός διάλογος πρέπει να προστατεύονται, κι αυτό είναι βασική υποχρέωση οποιασδήποτε καλώς εννοούμενης και ευνομούμενης δημοκρατικής πολιτείας και αποτελεί ένδειξη καλής (ή μη) λειτουργίας ενός δημοκρατικού πολιτεύματος.  </a:t>
          </a:r>
          <a:endParaRPr lang="en-US" sz="2800" dirty="0"/>
        </a:p>
      </dgm:t>
    </dgm:pt>
    <dgm:pt modelId="{3749FDE5-BAA3-4ACC-8838-D3AF86564BD6}" type="parTrans" cxnId="{E4A28CB7-79CB-4F36-BA2D-6F7EBC43880C}">
      <dgm:prSet/>
      <dgm:spPr/>
      <dgm:t>
        <a:bodyPr/>
        <a:lstStyle/>
        <a:p>
          <a:endParaRPr lang="en-US"/>
        </a:p>
      </dgm:t>
    </dgm:pt>
    <dgm:pt modelId="{450CDBCA-3B84-41BA-992F-2AF9BA2EAA45}" type="sibTrans" cxnId="{E4A28CB7-79CB-4F36-BA2D-6F7EBC43880C}">
      <dgm:prSet/>
      <dgm:spPr/>
      <dgm:t>
        <a:bodyPr/>
        <a:lstStyle/>
        <a:p>
          <a:endParaRPr lang="en-US"/>
        </a:p>
      </dgm:t>
    </dgm:pt>
    <dgm:pt modelId="{7064BD06-7002-4D5A-B2AD-FA90B4ECE459}" type="pres">
      <dgm:prSet presAssocID="{0DE2408B-08F0-4E10-88E1-0EA908C0D4B6}" presName="vert0" presStyleCnt="0">
        <dgm:presLayoutVars>
          <dgm:dir/>
          <dgm:animOne val="branch"/>
          <dgm:animLvl val="lvl"/>
        </dgm:presLayoutVars>
      </dgm:prSet>
      <dgm:spPr/>
    </dgm:pt>
    <dgm:pt modelId="{E05221E3-8576-482E-BD19-2BB78F0FB484}" type="pres">
      <dgm:prSet presAssocID="{404A331F-B7E9-4587-AEE9-B2CF0B7CB75F}" presName="thickLine" presStyleLbl="alignNode1" presStyleIdx="0" presStyleCnt="2"/>
      <dgm:spPr/>
    </dgm:pt>
    <dgm:pt modelId="{491FB4CB-E998-400C-9548-05B7F70E5DC5}" type="pres">
      <dgm:prSet presAssocID="{404A331F-B7E9-4587-AEE9-B2CF0B7CB75F}" presName="horz1" presStyleCnt="0"/>
      <dgm:spPr/>
    </dgm:pt>
    <dgm:pt modelId="{C862F87A-7B85-49FC-B95C-7338D6D48BFF}" type="pres">
      <dgm:prSet presAssocID="{404A331F-B7E9-4587-AEE9-B2CF0B7CB75F}" presName="tx1" presStyleLbl="revTx" presStyleIdx="0" presStyleCnt="2"/>
      <dgm:spPr/>
    </dgm:pt>
    <dgm:pt modelId="{EDDE75AC-BBEF-416D-8A04-8CD23FEBF9D0}" type="pres">
      <dgm:prSet presAssocID="{404A331F-B7E9-4587-AEE9-B2CF0B7CB75F}" presName="vert1" presStyleCnt="0"/>
      <dgm:spPr/>
    </dgm:pt>
    <dgm:pt modelId="{F6E52529-1512-4DA8-85BE-F2F4531941E7}" type="pres">
      <dgm:prSet presAssocID="{D66B41BC-7821-4BDA-B2FD-5DDB14683801}" presName="thickLine" presStyleLbl="alignNode1" presStyleIdx="1" presStyleCnt="2"/>
      <dgm:spPr/>
    </dgm:pt>
    <dgm:pt modelId="{B8B227C4-4DC8-4855-91AB-5F685C8B1144}" type="pres">
      <dgm:prSet presAssocID="{D66B41BC-7821-4BDA-B2FD-5DDB14683801}" presName="horz1" presStyleCnt="0"/>
      <dgm:spPr/>
    </dgm:pt>
    <dgm:pt modelId="{8DD3D330-7827-4060-8D88-78C6AE7E6819}" type="pres">
      <dgm:prSet presAssocID="{D66B41BC-7821-4BDA-B2FD-5DDB14683801}" presName="tx1" presStyleLbl="revTx" presStyleIdx="1" presStyleCnt="2"/>
      <dgm:spPr/>
    </dgm:pt>
    <dgm:pt modelId="{51CC9878-0F1E-4256-94DC-E4BD3632945B}" type="pres">
      <dgm:prSet presAssocID="{D66B41BC-7821-4BDA-B2FD-5DDB14683801}" presName="vert1" presStyleCnt="0"/>
      <dgm:spPr/>
    </dgm:pt>
  </dgm:ptLst>
  <dgm:cxnLst>
    <dgm:cxn modelId="{8B306604-7399-476E-914E-56920B62A0D0}" type="presOf" srcId="{0DE2408B-08F0-4E10-88E1-0EA908C0D4B6}" destId="{7064BD06-7002-4D5A-B2AD-FA90B4ECE459}" srcOrd="0" destOrd="0" presId="urn:microsoft.com/office/officeart/2008/layout/LinedList"/>
    <dgm:cxn modelId="{567F17B3-1458-434C-961D-56A4520EBC96}" srcId="{0DE2408B-08F0-4E10-88E1-0EA908C0D4B6}" destId="{404A331F-B7E9-4587-AEE9-B2CF0B7CB75F}" srcOrd="0" destOrd="0" parTransId="{730F1556-0E20-4A22-BFA3-1CC4E39DF66F}" sibTransId="{0A696DDE-BB41-4DFB-B111-78FE96CF7D0E}"/>
    <dgm:cxn modelId="{E4A28CB7-79CB-4F36-BA2D-6F7EBC43880C}" srcId="{0DE2408B-08F0-4E10-88E1-0EA908C0D4B6}" destId="{D66B41BC-7821-4BDA-B2FD-5DDB14683801}" srcOrd="1" destOrd="0" parTransId="{3749FDE5-BAA3-4ACC-8838-D3AF86564BD6}" sibTransId="{450CDBCA-3B84-41BA-992F-2AF9BA2EAA45}"/>
    <dgm:cxn modelId="{172162C7-0679-4573-81D4-D1DA71768097}" type="presOf" srcId="{404A331F-B7E9-4587-AEE9-B2CF0B7CB75F}" destId="{C862F87A-7B85-49FC-B95C-7338D6D48BFF}" srcOrd="0" destOrd="0" presId="urn:microsoft.com/office/officeart/2008/layout/LinedList"/>
    <dgm:cxn modelId="{668676D4-4C13-4AA4-AEFB-C1C5B2EC35DE}" type="presOf" srcId="{D66B41BC-7821-4BDA-B2FD-5DDB14683801}" destId="{8DD3D330-7827-4060-8D88-78C6AE7E6819}" srcOrd="0" destOrd="0" presId="urn:microsoft.com/office/officeart/2008/layout/LinedList"/>
    <dgm:cxn modelId="{886A3E69-E428-447C-99EF-6680C9F9B8B7}" type="presParOf" srcId="{7064BD06-7002-4D5A-B2AD-FA90B4ECE459}" destId="{E05221E3-8576-482E-BD19-2BB78F0FB484}" srcOrd="0" destOrd="0" presId="urn:microsoft.com/office/officeart/2008/layout/LinedList"/>
    <dgm:cxn modelId="{1344FDF7-BCDB-4382-B255-FBFAA3B4BACD}" type="presParOf" srcId="{7064BD06-7002-4D5A-B2AD-FA90B4ECE459}" destId="{491FB4CB-E998-400C-9548-05B7F70E5DC5}" srcOrd="1" destOrd="0" presId="urn:microsoft.com/office/officeart/2008/layout/LinedList"/>
    <dgm:cxn modelId="{DD3DCFC8-E694-464A-AC05-E6C21E49BE9F}" type="presParOf" srcId="{491FB4CB-E998-400C-9548-05B7F70E5DC5}" destId="{C862F87A-7B85-49FC-B95C-7338D6D48BFF}" srcOrd="0" destOrd="0" presId="urn:microsoft.com/office/officeart/2008/layout/LinedList"/>
    <dgm:cxn modelId="{925E7EF8-7FDA-43DE-8834-436E4458FD31}" type="presParOf" srcId="{491FB4CB-E998-400C-9548-05B7F70E5DC5}" destId="{EDDE75AC-BBEF-416D-8A04-8CD23FEBF9D0}" srcOrd="1" destOrd="0" presId="urn:microsoft.com/office/officeart/2008/layout/LinedList"/>
    <dgm:cxn modelId="{34F0859D-1AF2-42A9-9EE1-9CE55650978B}" type="presParOf" srcId="{7064BD06-7002-4D5A-B2AD-FA90B4ECE459}" destId="{F6E52529-1512-4DA8-85BE-F2F4531941E7}" srcOrd="2" destOrd="0" presId="urn:microsoft.com/office/officeart/2008/layout/LinedList"/>
    <dgm:cxn modelId="{0E38AAE4-B051-4EC1-A939-D0B565D1E3D8}" type="presParOf" srcId="{7064BD06-7002-4D5A-B2AD-FA90B4ECE459}" destId="{B8B227C4-4DC8-4855-91AB-5F685C8B1144}" srcOrd="3" destOrd="0" presId="urn:microsoft.com/office/officeart/2008/layout/LinedList"/>
    <dgm:cxn modelId="{EE805BDC-DF00-46F3-965B-3CE99E18A781}" type="presParOf" srcId="{B8B227C4-4DC8-4855-91AB-5F685C8B1144}" destId="{8DD3D330-7827-4060-8D88-78C6AE7E6819}" srcOrd="0" destOrd="0" presId="urn:microsoft.com/office/officeart/2008/layout/LinedList"/>
    <dgm:cxn modelId="{B4ED741A-6734-44F5-8783-5FD0876BC136}" type="presParOf" srcId="{B8B227C4-4DC8-4855-91AB-5F685C8B1144}" destId="{51CC9878-0F1E-4256-94DC-E4BD3632945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E1AC4-3416-448F-AFA9-668886E6DD35}">
      <dsp:nvSpPr>
        <dsp:cNvPr id="0" name=""/>
        <dsp:cNvSpPr/>
      </dsp:nvSpPr>
      <dsp:spPr>
        <a:xfrm>
          <a:off x="0" y="2124"/>
          <a:ext cx="10515600"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53C3D0E-0FDC-4982-9198-EF319F40FF8E}">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l-GR" sz="2200" kern="1200" dirty="0"/>
            <a:t>Ο μεστός και ουσιαστικός χαρακτήρας της γλώσσας </a:t>
          </a:r>
          <a:r>
            <a:rPr lang="el-GR" sz="2200" b="1" kern="1200" dirty="0"/>
            <a:t>οδηγεί το άτομο να μπορεί να βάζει τις σκέψεις του σε ειρμό</a:t>
          </a:r>
          <a:r>
            <a:rPr lang="el-GR" sz="2200" kern="1200" dirty="0"/>
            <a:t>, επιτρέποντας τη σταδιακή διεύρυνση των πνευματικών του οριζόντων και κατά τη συνέπεια στην ανάπτυξη της κριτικής του ικανότητας και σκέψης.</a:t>
          </a:r>
          <a:endParaRPr lang="en-US" sz="2200" kern="1200" dirty="0"/>
        </a:p>
      </dsp:txBody>
      <dsp:txXfrm>
        <a:off x="0" y="2124"/>
        <a:ext cx="10515600" cy="1449029"/>
      </dsp:txXfrm>
    </dsp:sp>
    <dsp:sp modelId="{CAAA98EF-ACC8-4CF3-8265-2321FFFFBA1A}">
      <dsp:nvSpPr>
        <dsp:cNvPr id="0" name=""/>
        <dsp:cNvSpPr/>
      </dsp:nvSpPr>
      <dsp:spPr>
        <a:xfrm>
          <a:off x="0" y="1451154"/>
          <a:ext cx="10515600"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B4B4E585-D65F-4DF9-AB6F-BD673AB28550}">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l-GR" sz="2200" b="1" kern="1200" dirty="0"/>
            <a:t>Η γλωσσική καλλιέργεια αποτελεί την πεμπτουσία της ελευθερίας του λόγου</a:t>
          </a:r>
          <a:r>
            <a:rPr lang="el-GR" sz="2200" kern="1200" dirty="0"/>
            <a:t>, γιατί συμβάλλει στην ανάπτυξη της επιχειρηματολογίας των ατόμων, στην πνευματική τους ολοκλήρωση και ανεξαρτησία, μέσα από την έκφραση της τεκμηριωμένης άποψής τους.</a:t>
          </a:r>
          <a:endParaRPr lang="en-US" sz="2200" kern="1200" dirty="0"/>
        </a:p>
      </dsp:txBody>
      <dsp:txXfrm>
        <a:off x="0" y="1451154"/>
        <a:ext cx="10515600" cy="1449029"/>
      </dsp:txXfrm>
    </dsp:sp>
    <dsp:sp modelId="{1BF38AFD-313B-4C97-B134-5BEB21827193}">
      <dsp:nvSpPr>
        <dsp:cNvPr id="0" name=""/>
        <dsp:cNvSpPr/>
      </dsp:nvSpPr>
      <dsp:spPr>
        <a:xfrm>
          <a:off x="0" y="2900183"/>
          <a:ext cx="10515600"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050AC33-7398-4D07-AD6D-A8AD849E3A7E}">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l-GR" sz="2200" b="1" u="sng" kern="1200" dirty="0"/>
            <a:t>ΕΠΟΜΕΝΩΣ: Η ποιοτική γλωσσική έκφραση αποτελεί προϋπόθεση για την ανάπτυξη ενός ουσιαστικού και εποικοδομητικού διαλόγου μεταξύ των ανθρώπων</a:t>
          </a:r>
          <a:r>
            <a:rPr lang="el-GR" sz="2200" b="1" kern="1200" dirty="0"/>
            <a:t>, ο οποίος μπορεί να προάγει τον ανθρώπινο πολιτισμό</a:t>
          </a:r>
          <a:r>
            <a:rPr lang="el-GR" sz="2200" kern="1200" dirty="0"/>
            <a:t>.</a:t>
          </a:r>
          <a:endParaRPr lang="en-US" sz="2200" kern="1200" dirty="0"/>
        </a:p>
      </dsp:txBody>
      <dsp:txXfrm>
        <a:off x="0" y="2900183"/>
        <a:ext cx="10515600" cy="1449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01681-4E26-4ED7-B5B4-35756E567C75}">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CFA00CE-B741-482F-A83C-5CE161ED60D6}">
      <dsp:nvSpPr>
        <dsp:cNvPr id="0" name=""/>
        <dsp:cNvSpPr/>
      </dsp:nvSpPr>
      <dsp:spPr>
        <a:xfrm>
          <a:off x="0" y="0"/>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b="1" kern="1200"/>
            <a:t>Εν αρχή ην ο λόγος/ τα λόγια σου με χόρτασαν και το ψωμί σου φα το/ η γλώσσα κόκκαλα δεν έχει και κόκκαλα τσακίζει…. </a:t>
          </a:r>
          <a:r>
            <a:rPr lang="el-GR" sz="2100" b="1" i="1" kern="1200"/>
            <a:t>κλπ. κλπ.</a:t>
          </a:r>
          <a:endParaRPr lang="en-US" sz="2100" b="1" kern="1200"/>
        </a:p>
      </dsp:txBody>
      <dsp:txXfrm>
        <a:off x="0" y="0"/>
        <a:ext cx="10515600" cy="1087834"/>
      </dsp:txXfrm>
    </dsp:sp>
    <dsp:sp modelId="{D4A2025F-C82B-4E80-B3E2-6D965AF4A3B1}">
      <dsp:nvSpPr>
        <dsp:cNvPr id="0" name=""/>
        <dsp:cNvSpPr/>
      </dsp:nvSpPr>
      <dsp:spPr>
        <a:xfrm>
          <a:off x="0" y="108783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9FA53193-3C34-4538-B11F-A32FE55422BB}">
      <dsp:nvSpPr>
        <dsp:cNvPr id="0" name=""/>
        <dsp:cNvSpPr/>
      </dsp:nvSpPr>
      <dsp:spPr>
        <a:xfrm>
          <a:off x="0" y="1087834"/>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b="1" kern="1200"/>
            <a:t>Η γλώσσα ικανοποιεί τη βαθύτερη ανάγκη του ανθρώπου για επικοινωνία. </a:t>
          </a:r>
          <a:endParaRPr lang="en-US" sz="2100" kern="1200"/>
        </a:p>
      </dsp:txBody>
      <dsp:txXfrm>
        <a:off x="0" y="1087834"/>
        <a:ext cx="10515600" cy="1087834"/>
      </dsp:txXfrm>
    </dsp:sp>
    <dsp:sp modelId="{3F3E2F13-00E9-4087-8A3F-D0F5EC0E4BF6}">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BE9011A-BF3A-4F75-BF98-88DB0AF60238}">
      <dsp:nvSpPr>
        <dsp:cNvPr id="0" name=""/>
        <dsp:cNvSpPr/>
      </dsp:nvSpPr>
      <dsp:spPr>
        <a:xfrm>
          <a:off x="0" y="2175669"/>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l-GR" sz="2100" b="1" kern="1200" dirty="0"/>
            <a:t>Η λεκτική επικοινωνία συμπληρώνεται και ολοκληρώνεται από τη μη λεκτική, </a:t>
          </a:r>
          <a:r>
            <a:rPr lang="el-GR" sz="2100" b="1" i="1" kern="1200" dirty="0"/>
            <a:t>τη γλώσσα  του σώματος</a:t>
          </a:r>
          <a:r>
            <a:rPr lang="el-GR" sz="2100" kern="1200" dirty="0"/>
            <a:t>. Στη λεκτική μεταφέρονται τα νοήματα (σημαίνον-σημαινόμενο) και στη μη λεκτική το συναισθηματικό περιεχόμενο της επικοινωνίας.</a:t>
          </a:r>
          <a:endParaRPr lang="en-US" sz="2100" kern="1200" dirty="0"/>
        </a:p>
      </dsp:txBody>
      <dsp:txXfrm>
        <a:off x="0" y="2175669"/>
        <a:ext cx="10515600" cy="1087834"/>
      </dsp:txXfrm>
    </dsp:sp>
    <dsp:sp modelId="{40CDDDFF-D9EE-4A17-A4E6-EAEFEAC2CADD}">
      <dsp:nvSpPr>
        <dsp:cNvPr id="0" name=""/>
        <dsp:cNvSpPr/>
      </dsp:nvSpPr>
      <dsp:spPr>
        <a:xfrm>
          <a:off x="0" y="326350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CF6480F-24B8-4CC2-B3DE-2130E3058B6F}">
      <dsp:nvSpPr>
        <dsp:cNvPr id="0" name=""/>
        <dsp:cNvSpPr/>
      </dsp:nvSpPr>
      <dsp:spPr>
        <a:xfrm>
          <a:off x="0" y="3263503"/>
          <a:ext cx="10515600" cy="108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endParaRPr lang="el-GR" sz="2100" b="1" kern="1200"/>
        </a:p>
        <a:p>
          <a:pPr marL="0" lvl="0" indent="0" algn="l" defTabSz="933450">
            <a:lnSpc>
              <a:spcPct val="90000"/>
            </a:lnSpc>
            <a:spcBef>
              <a:spcPct val="0"/>
            </a:spcBef>
            <a:spcAft>
              <a:spcPct val="35000"/>
            </a:spcAft>
            <a:buNone/>
          </a:pPr>
          <a:r>
            <a:rPr lang="el-GR" sz="2100" b="1" kern="1200"/>
            <a:t>Όλες οι γλώσσες μοιάζουν μεταξύ τους, στη βαθιά τους δομή </a:t>
          </a:r>
          <a:r>
            <a:rPr lang="el-GR" sz="2100" kern="1200"/>
            <a:t>(</a:t>
          </a:r>
          <a:r>
            <a:rPr lang="en-US" sz="2100" i="1" kern="1200"/>
            <a:t>deep structure</a:t>
          </a:r>
          <a:r>
            <a:rPr lang="en-US" sz="2100" kern="1200"/>
            <a:t>, Chomsky)</a:t>
          </a:r>
          <a:r>
            <a:rPr lang="el-GR" sz="2100" kern="1200"/>
            <a:t>.</a:t>
          </a:r>
          <a:endParaRPr lang="en-US" sz="2100" kern="1200"/>
        </a:p>
      </dsp:txBody>
      <dsp:txXfrm>
        <a:off x="0" y="3263503"/>
        <a:ext cx="10515600" cy="10878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2DB39-112F-411E-9C67-2E27F89A30F0}">
      <dsp:nvSpPr>
        <dsp:cNvPr id="0" name=""/>
        <dsp:cNvSpPr/>
      </dsp:nvSpPr>
      <dsp:spPr>
        <a:xfrm>
          <a:off x="0" y="0"/>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A313C11-353C-454E-972B-32763A31424C}">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l-GR" sz="2800" kern="1200" dirty="0">
              <a:highlight>
                <a:srgbClr val="FFFF00"/>
              </a:highlight>
            </a:rPr>
            <a:t>Βάλλω, διαβάλλω, καταβάλλω, αναβάλλω, προβάλλω, προσβάλλω, συμβάλλω, αμφιβάλλω, υπερβάλλω, υποβάλλω, παραβάλλω, αντιπαραβάλλω, αντικαταβάλλω, προκαταβάλλω, αποβάλλω, επιβάλλω, εισβάλλω, εκβάλλω, περιβάλλω, μεταβάλλω, πανικοβάλλω, συνυποβάλλω, εφεσιβάλλω, </a:t>
          </a:r>
          <a:r>
            <a:rPr lang="el-GR" sz="2800" i="1" kern="1200" dirty="0">
              <a:highlight>
                <a:srgbClr val="FFFF00"/>
              </a:highlight>
            </a:rPr>
            <a:t>κλπ. κλπ. </a:t>
          </a:r>
          <a:endParaRPr lang="en-US" sz="2800" i="1" kern="1200" dirty="0">
            <a:highlight>
              <a:srgbClr val="FFFF00"/>
            </a:highlight>
          </a:endParaRPr>
        </a:p>
      </dsp:txBody>
      <dsp:txXfrm>
        <a:off x="0" y="0"/>
        <a:ext cx="10515600" cy="2175669"/>
      </dsp:txXfrm>
    </dsp:sp>
    <dsp:sp modelId="{70804DD5-8914-4738-B133-99A5EC953232}">
      <dsp:nvSpPr>
        <dsp:cNvPr id="0" name=""/>
        <dsp:cNvSpPr/>
      </dsp:nvSpPr>
      <dsp:spPr>
        <a:xfrm>
          <a:off x="0" y="2175669"/>
          <a:ext cx="1051560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35B71CB-F282-485E-915A-AC4E73323B9A}">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endParaRPr lang="en-US" sz="2800" b="1" i="1" kern="1200" dirty="0"/>
        </a:p>
        <a:p>
          <a:pPr marL="0" lvl="0" indent="0" algn="l" defTabSz="1244600">
            <a:lnSpc>
              <a:spcPct val="90000"/>
            </a:lnSpc>
            <a:spcBef>
              <a:spcPct val="0"/>
            </a:spcBef>
            <a:spcAft>
              <a:spcPct val="35000"/>
            </a:spcAft>
            <a:buNone/>
          </a:pPr>
          <a:endParaRPr lang="en-US" sz="2800" b="1" i="1" kern="1200" dirty="0"/>
        </a:p>
        <a:p>
          <a:pPr marL="0" lvl="0" indent="0" algn="l" defTabSz="1244600">
            <a:lnSpc>
              <a:spcPct val="90000"/>
            </a:lnSpc>
            <a:spcBef>
              <a:spcPct val="0"/>
            </a:spcBef>
            <a:spcAft>
              <a:spcPct val="35000"/>
            </a:spcAft>
            <a:buNone/>
          </a:pPr>
          <a:r>
            <a:rPr lang="el-GR" sz="2600" b="1" i="1" kern="1200" dirty="0"/>
            <a:t>Ο λόγος μας, η επικοινωνία μας, το κείμενό μας χτίζονται πάνω στον πυρήνα τής ρηματικής πληροφορίας </a:t>
          </a:r>
          <a:r>
            <a:rPr lang="el-GR" sz="2600" i="1" kern="1200" dirty="0"/>
            <a:t>(Γ. </a:t>
          </a:r>
          <a:r>
            <a:rPr lang="el-GR" sz="2600" i="1" kern="1200" dirty="0" err="1"/>
            <a:t>Μπαμπινιώτης</a:t>
          </a:r>
          <a:r>
            <a:rPr lang="el-GR" sz="2600" i="1" kern="1200" dirty="0"/>
            <a:t>).</a:t>
          </a:r>
          <a:endParaRPr lang="en-US" sz="2600" kern="1200" dirty="0"/>
        </a:p>
      </dsp:txBody>
      <dsp:txXfrm>
        <a:off x="0" y="2175669"/>
        <a:ext cx="10515600" cy="21756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A7C08-87BF-440E-94D0-C7E3B1AEE503}">
      <dsp:nvSpPr>
        <dsp:cNvPr id="0" name=""/>
        <dsp:cNvSpPr/>
      </dsp:nvSpPr>
      <dsp:spPr>
        <a:xfrm>
          <a:off x="0" y="2627"/>
          <a:ext cx="10515600" cy="0"/>
        </a:xfrm>
        <a:prstGeom prst="lin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25915C41-0706-4E6D-B5A8-0EE732DD7642}">
      <dsp:nvSpPr>
        <dsp:cNvPr id="0" name=""/>
        <dsp:cNvSpPr/>
      </dsp:nvSpPr>
      <dsp:spPr>
        <a:xfrm>
          <a:off x="0" y="2627"/>
          <a:ext cx="10515600" cy="1493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l-GR" sz="2200" kern="1200" dirty="0"/>
            <a:t>«…</a:t>
          </a:r>
          <a:r>
            <a:rPr lang="el-GR" sz="2200" b="1" kern="1200" dirty="0"/>
            <a:t>Θα με άφηναν ίσως αδιάφορο κάποια φαινόμενα φθοράς της ελληνικής γλώσσας, αν δεν φοβόμουν την αποσύνδεση από τις δημοκρατικές ιδέες</a:t>
          </a:r>
          <a:r>
            <a:rPr lang="el-GR" sz="2200" kern="1200" dirty="0"/>
            <a:t>.</a:t>
          </a:r>
          <a:endParaRPr lang="en-US" sz="2200" kern="1200" dirty="0"/>
        </a:p>
      </dsp:txBody>
      <dsp:txXfrm>
        <a:off x="0" y="2627"/>
        <a:ext cx="10515600" cy="1493665"/>
      </dsp:txXfrm>
    </dsp:sp>
    <dsp:sp modelId="{48659F66-66AC-433D-88E2-E09888A4BD60}">
      <dsp:nvSpPr>
        <dsp:cNvPr id="0" name=""/>
        <dsp:cNvSpPr/>
      </dsp:nvSpPr>
      <dsp:spPr>
        <a:xfrm>
          <a:off x="0" y="1496292"/>
          <a:ext cx="10515600" cy="0"/>
        </a:xfrm>
        <a:prstGeom prst="lin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ACEFD490-B811-4730-A5C8-FF575BCF1D12}">
      <dsp:nvSpPr>
        <dsp:cNvPr id="0" name=""/>
        <dsp:cNvSpPr/>
      </dsp:nvSpPr>
      <dsp:spPr>
        <a:xfrm>
          <a:off x="0" y="1653202"/>
          <a:ext cx="10505330" cy="17946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just" defTabSz="977900">
            <a:lnSpc>
              <a:spcPct val="90000"/>
            </a:lnSpc>
            <a:spcBef>
              <a:spcPct val="0"/>
            </a:spcBef>
            <a:spcAft>
              <a:spcPct val="35000"/>
            </a:spcAft>
            <a:buNone/>
          </a:pPr>
          <a:r>
            <a:rPr lang="el-GR" sz="2200" kern="1200" dirty="0"/>
            <a:t>Με ένα παράδειγμα: δεν θα πρόσεχα στη γλώσσα της τηλεόρασης την περιττή εισαγωγή ξένων λέξεων ή τους στομφώδεις νεολογισμούς, αν δεν αναγνώριζα σε αυτά ένα βήμα προς την εγκατάλειψη ενός πολύτιμου οργάνου: του μέσου κατανόησης του πολιτισμού της Αρχαίας Αθήνας. </a:t>
          </a:r>
          <a:r>
            <a:rPr lang="el-GR" sz="2200" b="1" u="none" kern="1200" dirty="0"/>
            <a:t>Όσο βέβαια εξασθενεί η δυνατότητα κατανόησης, εξασθενεί και η αίσθηση οποιασδήποτε συμμετοχής στον πολιτισμό αυτόν.</a:t>
          </a:r>
          <a:endParaRPr lang="en-US" sz="2200" u="none" kern="1200" dirty="0"/>
        </a:p>
      </dsp:txBody>
      <dsp:txXfrm>
        <a:off x="0" y="1653202"/>
        <a:ext cx="10505330" cy="1794624"/>
      </dsp:txXfrm>
    </dsp:sp>
    <dsp:sp modelId="{0AE4D3F6-9D13-43DB-946D-CAFF94E9C7C7}">
      <dsp:nvSpPr>
        <dsp:cNvPr id="0" name=""/>
        <dsp:cNvSpPr/>
      </dsp:nvSpPr>
      <dsp:spPr>
        <a:xfrm>
          <a:off x="0" y="3290917"/>
          <a:ext cx="10515600" cy="0"/>
        </a:xfrm>
        <a:prstGeom prst="lin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16028F49-9615-4649-8261-D2DB69EE5089}">
      <dsp:nvSpPr>
        <dsp:cNvPr id="0" name=""/>
        <dsp:cNvSpPr/>
      </dsp:nvSpPr>
      <dsp:spPr>
        <a:xfrm>
          <a:off x="0" y="3293544"/>
          <a:ext cx="10515600" cy="14936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n-US" sz="1900" kern="1200" dirty="0"/>
        </a:p>
        <a:p>
          <a:pPr marL="0" lvl="0" indent="0" algn="just" defTabSz="844550">
            <a:lnSpc>
              <a:spcPct val="90000"/>
            </a:lnSpc>
            <a:spcBef>
              <a:spcPct val="0"/>
            </a:spcBef>
            <a:spcAft>
              <a:spcPct val="35000"/>
            </a:spcAft>
            <a:buNone/>
          </a:pPr>
          <a:r>
            <a:rPr lang="el-GR" sz="2200" kern="1200" dirty="0"/>
            <a:t>Η ελληνική γλώσσα φθείρεται μέσα σε μια βοή μεμψιμοιρίας ή σε σιωπές αδιαφορίας. </a:t>
          </a:r>
          <a:r>
            <a:rPr lang="el-GR" sz="2200" b="1" kern="1200" dirty="0"/>
            <a:t>Στην πραγματικότητα, βέβαια, δεν «φθείρεται» σε τρίτο πρόσωπο, αλλά επειδή εμείς, ως υποκείμενα, την παραμελούμε και την καταστρέφουμε. Η καλλιέργεια της γλώσσας, ως ενέργημα συλλογικό, προϋποθέτει κοινωνική και πολιτική συμμετοχή».</a:t>
          </a:r>
          <a:endParaRPr lang="en-US" sz="2200" kern="1200" dirty="0"/>
        </a:p>
      </dsp:txBody>
      <dsp:txXfrm>
        <a:off x="0" y="3293544"/>
        <a:ext cx="10515600" cy="14936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F684D7-C7F8-428D-99D5-681FBD5AB63D}">
      <dsp:nvSpPr>
        <dsp:cNvPr id="0" name=""/>
        <dsp:cNvSpPr/>
      </dsp:nvSpPr>
      <dsp:spPr>
        <a:xfrm>
          <a:off x="0" y="2124"/>
          <a:ext cx="10515600"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4A20A6E4-22F1-435E-B0FB-07D84D6C9DAE}">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l-GR" sz="2000" kern="1200" dirty="0"/>
            <a:t>Με τα 400 λήμματα της νέας, εμπλουτισμένης, έκδοσης του «</a:t>
          </a:r>
          <a:r>
            <a:rPr lang="el-GR" sz="2000" b="1" kern="1200" dirty="0"/>
            <a:t>Λεξικού χωρίς Γραβάτα</a:t>
          </a:r>
          <a:r>
            <a:rPr lang="el-GR" sz="2000" kern="1200" dirty="0"/>
            <a:t>», ο γνωστός δημοσιογράφος (</a:t>
          </a:r>
          <a:r>
            <a:rPr lang="el-GR" sz="2000" i="1" kern="1200" dirty="0"/>
            <a:t>επί 20 χρόνια διευθυντής της Κυριακάτικης Ελευθεροτυπίας δημιουργός του περιοδικού ΄</a:t>
          </a:r>
          <a:r>
            <a:rPr lang="el-GR" sz="2000" i="1" kern="1200" dirty="0" err="1"/>
            <a:t>Εψιλον</a:t>
          </a:r>
          <a:r>
            <a:rPr lang="el-GR" sz="2000" kern="1200" dirty="0"/>
            <a:t>) εκπέμπει σήμα εγρήγορσης απέναντι στην κλιμάκωση του φαινομένου της «διπλής γλώσσας» στον τόπο μας. </a:t>
          </a:r>
          <a:endParaRPr lang="en-US" sz="2000" kern="1200" dirty="0"/>
        </a:p>
      </dsp:txBody>
      <dsp:txXfrm>
        <a:off x="0" y="2124"/>
        <a:ext cx="10515600" cy="1449029"/>
      </dsp:txXfrm>
    </dsp:sp>
    <dsp:sp modelId="{6904694F-AF82-49D7-BDB5-E017E60D42FF}">
      <dsp:nvSpPr>
        <dsp:cNvPr id="0" name=""/>
        <dsp:cNvSpPr/>
      </dsp:nvSpPr>
      <dsp:spPr>
        <a:xfrm>
          <a:off x="0" y="1451154"/>
          <a:ext cx="10515600"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63470793-6E6E-4167-B810-6D2A4F7FD428}">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el-GR" sz="1900" kern="1200" dirty="0"/>
            <a:t>Όπως χαρακτηριστικά ανέφερε, το ίδιο το γεγονός της εμπλουτισμένης έκδοσης σηματοδοτεί μια κακή εξέλιξη. Το βιβλίο χρειάστηκε να εκδοθεί διότι παράγονται όλο και καινούργια λήμματα - 50 για την ακρίβεια - ενώ την ώρα που ήταν στο τυπογραφείο παρήχθησαν κι άλλα 20. «Αυτό δείχνει  ότι </a:t>
          </a:r>
          <a:r>
            <a:rPr lang="el-GR" sz="1900" b="1" kern="1200" dirty="0"/>
            <a:t>το</a:t>
          </a:r>
          <a:r>
            <a:rPr lang="el-GR" sz="1900" kern="1200" dirty="0"/>
            <a:t> </a:t>
          </a:r>
          <a:r>
            <a:rPr lang="el-GR" sz="1900" b="1" kern="1200" dirty="0"/>
            <a:t>φαινόμενο ζει και βασιλεύει, ότι κλιμακώνεται κι αυτό είναι επικίνδυνο», σημείωσε ο ίδιος. «Η δημαγωγική γλώσσα έχει γίνει δημαγωγική σκέψη, έχει χαθεί το κριτήριο του ορθολογισμού</a:t>
          </a:r>
          <a:r>
            <a:rPr lang="el-GR" sz="1900" kern="1200" dirty="0"/>
            <a:t>», συμπλήρωσε και κατέληξε: </a:t>
          </a:r>
          <a:endParaRPr lang="en-US" sz="1900" kern="1200" dirty="0"/>
        </a:p>
      </dsp:txBody>
      <dsp:txXfrm>
        <a:off x="0" y="1451154"/>
        <a:ext cx="10515600" cy="1449029"/>
      </dsp:txXfrm>
    </dsp:sp>
    <dsp:sp modelId="{62909330-18D8-4090-92F5-901E7ABC1E4D}">
      <dsp:nvSpPr>
        <dsp:cNvPr id="0" name=""/>
        <dsp:cNvSpPr/>
      </dsp:nvSpPr>
      <dsp:spPr>
        <a:xfrm>
          <a:off x="0" y="2900183"/>
          <a:ext cx="10515600"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4A078FF-6E0A-4E8F-B32E-4E6E04DBD98C}">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endParaRPr lang="en-US" sz="1800" kern="1200" dirty="0"/>
        </a:p>
        <a:p>
          <a:pPr marL="0" lvl="0" indent="0" algn="just" defTabSz="800100">
            <a:lnSpc>
              <a:spcPct val="90000"/>
            </a:lnSpc>
            <a:spcBef>
              <a:spcPct val="0"/>
            </a:spcBef>
            <a:spcAft>
              <a:spcPct val="35000"/>
            </a:spcAft>
            <a:buNone/>
          </a:pPr>
          <a:r>
            <a:rPr lang="el-GR" sz="2000" kern="1200" dirty="0"/>
            <a:t>«</a:t>
          </a:r>
          <a:r>
            <a:rPr lang="el-GR" sz="2000" b="1" i="1" kern="1200" dirty="0"/>
            <a:t>Αυτό δεν σημαίνει ότι η διπλή γλώσσα δεν μας απειλεί όλους - ακόμα κι εμάς που την εντοπίζουμε. Υπάρχει κίνδυνος να δίνουμε κι εμείς εύκολες απαντήσεις σε δύσκολα προβλήματα. Αυτός είναι ο λαϊκισμός: να κινδυνεύουμε να πέσουμε στην παγίδα για την οποία προειδοποιούμε».</a:t>
          </a:r>
          <a:endParaRPr lang="en-US" sz="2000" kern="1200" dirty="0"/>
        </a:p>
      </dsp:txBody>
      <dsp:txXfrm>
        <a:off x="0" y="2900183"/>
        <a:ext cx="10515600" cy="14490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5221E3-8576-482E-BD19-2BB78F0FB484}">
      <dsp:nvSpPr>
        <dsp:cNvPr id="0" name=""/>
        <dsp:cNvSpPr/>
      </dsp:nvSpPr>
      <dsp:spPr>
        <a:xfrm>
          <a:off x="0" y="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862F87A-7B85-49FC-B95C-7338D6D48BFF}">
      <dsp:nvSpPr>
        <dsp:cNvPr id="0" name=""/>
        <dsp:cNvSpPr/>
      </dsp:nvSpPr>
      <dsp:spPr>
        <a:xfrm>
          <a:off x="0" y="0"/>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endParaRPr lang="el-GR" sz="2800" i="1" kern="1200" dirty="0"/>
        </a:p>
        <a:p>
          <a:pPr marL="0" lvl="0" indent="0" algn="l" defTabSz="1244600">
            <a:lnSpc>
              <a:spcPct val="90000"/>
            </a:lnSpc>
            <a:spcBef>
              <a:spcPct val="0"/>
            </a:spcBef>
            <a:spcAft>
              <a:spcPct val="35000"/>
            </a:spcAft>
            <a:buNone/>
          </a:pPr>
          <a:r>
            <a:rPr lang="el-GR" sz="2800" i="1" kern="1200" dirty="0"/>
            <a:t>Και γιατί να το συζητήσουμε λογικά, αφού μπορώ να ’</a:t>
          </a:r>
          <a:r>
            <a:rPr lang="el-GR" sz="2800" i="1" kern="1200" dirty="0" err="1"/>
            <a:t>ρθω</a:t>
          </a:r>
          <a:r>
            <a:rPr lang="el-GR" sz="2800" i="1" kern="1200" dirty="0"/>
            <a:t> (να ΄</a:t>
          </a:r>
          <a:r>
            <a:rPr lang="el-GR" sz="2800" i="1" kern="1200" dirty="0" err="1"/>
            <a:t>ρθουμε</a:t>
          </a:r>
          <a:r>
            <a:rPr lang="el-GR" sz="2800" i="1" kern="1200" dirty="0"/>
            <a:t>) και να σου κάψω (κάψουμε)το αυτοκίνητο (χωρίς συνέπειες);</a:t>
          </a:r>
          <a:endParaRPr lang="en-US" sz="2800" kern="1200" dirty="0"/>
        </a:p>
      </dsp:txBody>
      <dsp:txXfrm>
        <a:off x="0" y="0"/>
        <a:ext cx="10515600" cy="2175669"/>
      </dsp:txXfrm>
    </dsp:sp>
    <dsp:sp modelId="{F6E52529-1512-4DA8-85BE-F2F4531941E7}">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DD3D330-7827-4060-8D88-78C6AE7E6819}">
      <dsp:nvSpPr>
        <dsp:cNvPr id="0" name=""/>
        <dsp:cNvSpPr/>
      </dsp:nvSpPr>
      <dsp:spPr>
        <a:xfrm>
          <a:off x="0" y="2175669"/>
          <a:ext cx="10515600" cy="217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l-GR" sz="2800" i="1" kern="1200" dirty="0"/>
            <a:t>Στη δημοκρατία η ελευθερία του λόγου και ο ουσιαστικός διάλογος πρέπει να προστατεύονται, κι αυτό είναι βασική υποχρέωση οποιασδήποτε καλώς εννοούμενης και ευνομούμενης δημοκρατικής πολιτείας και αποτελεί ένδειξη καλής (ή μη) λειτουργίας ενός δημοκρατικού πολιτεύματος.  </a:t>
          </a:r>
          <a:endParaRPr lang="en-US" sz="2800" kern="1200" dirty="0"/>
        </a:p>
      </dsp:txBody>
      <dsp:txXfrm>
        <a:off x="0" y="2175669"/>
        <a:ext cx="10515600" cy="217566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0D74C9-A5EF-4ABC-82C8-D231A597D5F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7FB403E-919C-4814-AF7E-368238C60F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9000720-C28A-4FED-8693-3ED750ADBCBB}"/>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5" name="Θέση υποσέλιδου 4">
            <a:extLst>
              <a:ext uri="{FF2B5EF4-FFF2-40B4-BE49-F238E27FC236}">
                <a16:creationId xmlns:a16="http://schemas.microsoft.com/office/drawing/2014/main" id="{F73394F8-9E82-46A2-A8A5-7FE448C5435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539855E-5506-44CC-933E-458189D0A70D}"/>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351475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1778DB-A70B-4FCB-832A-71210412292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3FFE45B-EE52-4F6F-9101-862791899DB9}"/>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5E7C64E8-2C23-4B5F-B4C4-72B44A99191C}"/>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5" name="Θέση υποσέλιδου 4">
            <a:extLst>
              <a:ext uri="{FF2B5EF4-FFF2-40B4-BE49-F238E27FC236}">
                <a16:creationId xmlns:a16="http://schemas.microsoft.com/office/drawing/2014/main" id="{37DE5B2F-3C56-4236-AE72-58A67A33C4D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71C48BD-11AE-436B-A962-C03B094D5D42}"/>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356648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3EDD71E-A29C-45B5-9578-81C31D16C63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E0333CB-6EBF-4880-A489-262DE786ED5C}"/>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612F8423-3082-4A2A-8374-100250090D49}"/>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5" name="Θέση υποσέλιδου 4">
            <a:extLst>
              <a:ext uri="{FF2B5EF4-FFF2-40B4-BE49-F238E27FC236}">
                <a16:creationId xmlns:a16="http://schemas.microsoft.com/office/drawing/2014/main" id="{5875F9E5-12C5-40E9-9280-3F14A2A74E7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289A63-3AAC-4F09-970F-0E3B1F8F36A2}"/>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89345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9319E7-10E7-422F-9CCB-1EBE467744E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4831A8D-6348-4C95-8FC2-7C8A20A5EE57}"/>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4EFB685D-2C62-4CA2-ACB9-C994F464438E}"/>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5" name="Θέση υποσέλιδου 4">
            <a:extLst>
              <a:ext uri="{FF2B5EF4-FFF2-40B4-BE49-F238E27FC236}">
                <a16:creationId xmlns:a16="http://schemas.microsoft.com/office/drawing/2014/main" id="{1B1392D2-76A8-4DEF-8735-F4A08D50B70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0EB8F57-8487-447F-A0DF-F7DB0C732105}"/>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397346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9342A7-D15D-49C3-8D41-510968BA2FB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4B26498-7D54-4819-922F-11D5A2A69D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9FA97D62-4631-4409-9B15-5971C9FCBEA4}"/>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5" name="Θέση υποσέλιδου 4">
            <a:extLst>
              <a:ext uri="{FF2B5EF4-FFF2-40B4-BE49-F238E27FC236}">
                <a16:creationId xmlns:a16="http://schemas.microsoft.com/office/drawing/2014/main" id="{2A09F179-B82F-4F3A-9537-791FC0161C3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92E6727-519D-4310-9A4E-5C3C15C40D0F}"/>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25845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47D35D-90DB-4BFA-82A7-04B46A4E43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5FC2546-570D-49A0-A19D-834B77896D6C}"/>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FE39D321-392F-4B20-803E-481158A9C105}"/>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53632123-3054-482F-B735-17D3116D431F}"/>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6" name="Θέση υποσέλιδου 5">
            <a:extLst>
              <a:ext uri="{FF2B5EF4-FFF2-40B4-BE49-F238E27FC236}">
                <a16:creationId xmlns:a16="http://schemas.microsoft.com/office/drawing/2014/main" id="{DE8A7FB0-D536-4917-9068-39CD2AD911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0CC8964-2744-422A-8CD5-7CAF0A66B9FE}"/>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4069544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706731-8334-4AE3-B5FE-1D894D6D689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470A205-A07A-4A23-A7F4-BDA66A065C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546C8F1D-3994-4CF5-B39A-35EDC5A3EBD6}"/>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E7C3802A-5B26-4DA3-8C8A-303690A94B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FA2CCC31-5C7A-4B7E-8F34-DD35AD7D7C9A}"/>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84AC7D69-E314-47FC-BA15-7A957C0E283C}"/>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8" name="Θέση υποσέλιδου 7">
            <a:extLst>
              <a:ext uri="{FF2B5EF4-FFF2-40B4-BE49-F238E27FC236}">
                <a16:creationId xmlns:a16="http://schemas.microsoft.com/office/drawing/2014/main" id="{9F10F121-7774-4CDA-BC1D-199E43E2413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CD5BE794-6D5B-4B7D-8DEB-CEFDB826E1DB}"/>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221591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8DBB6B-B8CC-49AD-B5DD-1B47C2B105B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C0B826F-7B1F-46D6-94B5-D75E2606F269}"/>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4" name="Θέση υποσέλιδου 3">
            <a:extLst>
              <a:ext uri="{FF2B5EF4-FFF2-40B4-BE49-F238E27FC236}">
                <a16:creationId xmlns:a16="http://schemas.microsoft.com/office/drawing/2014/main" id="{2B8A0ADC-2934-4E82-8097-9D2D81A97F5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6BCE8CB-F1FD-47A7-ADE2-849616532A3C}"/>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2265315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1874C86-6AC0-4BDA-A5E8-BC05BF13C074}"/>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3" name="Θέση υποσέλιδου 2">
            <a:extLst>
              <a:ext uri="{FF2B5EF4-FFF2-40B4-BE49-F238E27FC236}">
                <a16:creationId xmlns:a16="http://schemas.microsoft.com/office/drawing/2014/main" id="{AD6379D6-00AD-435F-9C72-D50B8D70D03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124F346-B7BE-4282-A4AB-F4B3E1E84D3A}"/>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87958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FE8BC0-D027-408A-A65A-A97DA3E5765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B8A81C2-8F69-4399-960B-03E1B495FB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7AEDEE90-C653-484E-9FA2-9FF810D76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24755C6C-48E6-4832-9B03-5DCD42B9A729}"/>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6" name="Θέση υποσέλιδου 5">
            <a:extLst>
              <a:ext uri="{FF2B5EF4-FFF2-40B4-BE49-F238E27FC236}">
                <a16:creationId xmlns:a16="http://schemas.microsoft.com/office/drawing/2014/main" id="{069F144B-38BA-46E3-B09B-F87866305BA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F78C6B9-7D36-4770-B345-AF4C68FF09D0}"/>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79146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B96040-93E7-4FD6-8E69-9FFAAA631F1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F8B75A17-65E5-4F08-9108-177A702154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8212234-B07E-4125-8DD8-BD066D157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C340303E-6B3B-4D84-9BA2-845057F514FE}"/>
              </a:ext>
            </a:extLst>
          </p:cNvPr>
          <p:cNvSpPr>
            <a:spLocks noGrp="1"/>
          </p:cNvSpPr>
          <p:nvPr>
            <p:ph type="dt" sz="half" idx="10"/>
          </p:nvPr>
        </p:nvSpPr>
        <p:spPr/>
        <p:txBody>
          <a:bodyPr/>
          <a:lstStyle/>
          <a:p>
            <a:fld id="{BB5543C5-E4ED-46CC-BB45-BA2FCA81BCBC}" type="datetimeFigureOut">
              <a:rPr lang="el-GR" smtClean="0"/>
              <a:t>28/5/2018</a:t>
            </a:fld>
            <a:endParaRPr lang="el-GR"/>
          </a:p>
        </p:txBody>
      </p:sp>
      <p:sp>
        <p:nvSpPr>
          <p:cNvPr id="6" name="Θέση υποσέλιδου 5">
            <a:extLst>
              <a:ext uri="{FF2B5EF4-FFF2-40B4-BE49-F238E27FC236}">
                <a16:creationId xmlns:a16="http://schemas.microsoft.com/office/drawing/2014/main" id="{8F3AEF7B-3A89-4AE0-83B9-6EE7B117991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2A4008A-D62B-4916-8C8B-DBF8E3DA0AC2}"/>
              </a:ext>
            </a:extLst>
          </p:cNvPr>
          <p:cNvSpPr>
            <a:spLocks noGrp="1"/>
          </p:cNvSpPr>
          <p:nvPr>
            <p:ph type="sldNum" sz="quarter" idx="12"/>
          </p:nvPr>
        </p:nvSpPr>
        <p:spPr/>
        <p:txBody>
          <a:bodyPr/>
          <a:lstStyle/>
          <a:p>
            <a:fld id="{FDB818D4-A6F2-4B87-9473-F0128D765198}" type="slidenum">
              <a:rPr lang="el-GR" smtClean="0"/>
              <a:t>‹#›</a:t>
            </a:fld>
            <a:endParaRPr lang="el-GR"/>
          </a:p>
        </p:txBody>
      </p:sp>
    </p:spTree>
    <p:extLst>
      <p:ext uri="{BB962C8B-B14F-4D97-AF65-F5344CB8AC3E}">
        <p14:creationId xmlns:p14="http://schemas.microsoft.com/office/powerpoint/2010/main" val="16340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B6E9B45-B1FB-449E-B3A0-4732E58805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E441004-9DAF-4D17-8B6F-F83A912DFF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D005D1DF-0EF2-4DD1-BA27-BBDB01CA2A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543C5-E4ED-46CC-BB45-BA2FCA81BCBC}" type="datetimeFigureOut">
              <a:rPr lang="el-GR" smtClean="0"/>
              <a:t>28/5/2018</a:t>
            </a:fld>
            <a:endParaRPr lang="el-GR"/>
          </a:p>
        </p:txBody>
      </p:sp>
      <p:sp>
        <p:nvSpPr>
          <p:cNvPr id="5" name="Θέση υποσέλιδου 4">
            <a:extLst>
              <a:ext uri="{FF2B5EF4-FFF2-40B4-BE49-F238E27FC236}">
                <a16:creationId xmlns:a16="http://schemas.microsoft.com/office/drawing/2014/main" id="{191AF99D-8F6A-450C-87F4-9CBE6A9FE2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B8095B5-DA2E-42FE-890A-9A41F948F9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818D4-A6F2-4B87-9473-F0128D765198}" type="slidenum">
              <a:rPr lang="el-GR" smtClean="0"/>
              <a:t>‹#›</a:t>
            </a:fld>
            <a:endParaRPr lang="el-GR"/>
          </a:p>
        </p:txBody>
      </p:sp>
    </p:spTree>
    <p:extLst>
      <p:ext uri="{BB962C8B-B14F-4D97-AF65-F5344CB8AC3E}">
        <p14:creationId xmlns:p14="http://schemas.microsoft.com/office/powerpoint/2010/main" val="2703580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eebly-file/1/2/7/4/12746084/2018.5.29_%CE%A0%CE%A1%CE%9F%CE%A3%CE%9A%CE%9B%CE%97%CE%A3%CE%97_%CE%93%CE%99%CE%91_%CE%97%CE%9C%CE%95%CE%A1%CE%99%CE%94%CE%91_%CE%A4%CE%91%CE%9E%CE%95%CE%99%CE%A3_%CE%93_%CE%BA%CE%B1%CE%B9_%CE%94.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0F40C469-732B-4C5A-80CC-0405BA444CC1}"/>
              </a:ext>
            </a:extLst>
          </p:cNvPr>
          <p:cNvSpPr>
            <a:spLocks noGrp="1"/>
          </p:cNvSpPr>
          <p:nvPr>
            <p:ph type="ctrTitle"/>
          </p:nvPr>
        </p:nvSpPr>
        <p:spPr>
          <a:xfrm>
            <a:off x="838199" y="4525347"/>
            <a:ext cx="6801321" cy="1737360"/>
          </a:xfrm>
        </p:spPr>
        <p:txBody>
          <a:bodyPr anchor="ctr">
            <a:normAutofit/>
          </a:bodyPr>
          <a:lstStyle/>
          <a:p>
            <a:pPr algn="r"/>
            <a:r>
              <a:rPr lang="el-GR" sz="2900" b="1" i="0" u="none" strike="noStrike">
                <a:effectLst/>
                <a:latin typeface="LucidaSans"/>
                <a:hlinkClick r:id="rId2"/>
              </a:rPr>
              <a:t>«</a:t>
            </a:r>
            <a:r>
              <a:rPr lang="el-GR" sz="2900" b="1" i="1" u="none" strike="noStrike">
                <a:effectLst/>
                <a:latin typeface="LucidaSans"/>
                <a:hlinkClick r:id="rId2"/>
              </a:rPr>
              <a:t>Η γλωσσική καλλιέργεια των μαθητών και η εκπαίδευση στην ιδιότητα του πολίτη στο Δημοτικό Σχολείο».</a:t>
            </a:r>
            <a:endParaRPr lang="el-GR" sz="2900"/>
          </a:p>
        </p:txBody>
      </p:sp>
      <p:sp>
        <p:nvSpPr>
          <p:cNvPr id="3" name="Υπότιτλος 2">
            <a:extLst>
              <a:ext uri="{FF2B5EF4-FFF2-40B4-BE49-F238E27FC236}">
                <a16:creationId xmlns:a16="http://schemas.microsoft.com/office/drawing/2014/main" id="{F31E08B0-ACD2-4C52-9A8F-D358EB77A371}"/>
              </a:ext>
            </a:extLst>
          </p:cNvPr>
          <p:cNvSpPr>
            <a:spLocks noGrp="1"/>
          </p:cNvSpPr>
          <p:nvPr>
            <p:ph type="subTitle" idx="1"/>
          </p:nvPr>
        </p:nvSpPr>
        <p:spPr>
          <a:xfrm>
            <a:off x="7961258" y="4174434"/>
            <a:ext cx="3819925" cy="2683565"/>
          </a:xfrm>
        </p:spPr>
        <p:txBody>
          <a:bodyPr anchor="ctr">
            <a:normAutofit/>
          </a:bodyPr>
          <a:lstStyle/>
          <a:p>
            <a:pPr algn="l"/>
            <a:endParaRPr lang="el-GR" sz="1500" dirty="0"/>
          </a:p>
          <a:p>
            <a:pPr algn="l"/>
            <a:r>
              <a:rPr lang="el-GR" sz="2000" b="1" dirty="0"/>
              <a:t>ΕΙΣΑΓΩΓΗ ΣΤΗΝ ΗΜΕΡΙΔΑ</a:t>
            </a:r>
          </a:p>
          <a:p>
            <a:pPr algn="l"/>
            <a:r>
              <a:rPr lang="el-GR" sz="1700" b="1" dirty="0"/>
              <a:t>της 49</a:t>
            </a:r>
            <a:r>
              <a:rPr lang="el-GR" sz="1700" b="1" baseline="30000" dirty="0"/>
              <a:t>ης</a:t>
            </a:r>
            <a:r>
              <a:rPr lang="el-GR" sz="1700" b="1" dirty="0"/>
              <a:t> ΠΕΡΙΦΕΡΕΙΑΣ ΔΗΜΟΤΙΚΗΣ ΕΚΠΑΙΔΕΥΣΗΣ ΑΤΤΙΚΗΣ,</a:t>
            </a:r>
          </a:p>
          <a:p>
            <a:pPr algn="l"/>
            <a:r>
              <a:rPr lang="el-GR" sz="1700" b="1" dirty="0"/>
              <a:t>του Σχολικού Συμβούλου                Ανδρέα Ν. Ζεργιώτη</a:t>
            </a:r>
          </a:p>
          <a:p>
            <a:pPr algn="l"/>
            <a:endParaRPr lang="el-GR" sz="1500" dirty="0"/>
          </a:p>
        </p:txBody>
      </p:sp>
    </p:spTree>
    <p:extLst>
      <p:ext uri="{BB962C8B-B14F-4D97-AF65-F5344CB8AC3E}">
        <p14:creationId xmlns:p14="http://schemas.microsoft.com/office/powerpoint/2010/main" val="1024337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3049C5-4D0B-4FC8-8EB3-F5BC580E5A0C}"/>
              </a:ext>
            </a:extLst>
          </p:cNvPr>
          <p:cNvSpPr>
            <a:spLocks noGrp="1"/>
          </p:cNvSpPr>
          <p:nvPr>
            <p:ph type="title"/>
          </p:nvPr>
        </p:nvSpPr>
        <p:spPr/>
        <p:txBody>
          <a:bodyPr>
            <a:noAutofit/>
          </a:bodyPr>
          <a:lstStyle/>
          <a:p>
            <a:r>
              <a:rPr lang="el-GR" sz="3600" b="1" dirty="0"/>
              <a:t>Η γραμματική και το συντακτικό συμπληρώνουν και ολοκληρώνουν τη γλωσσική μας έκφραση, </a:t>
            </a:r>
            <a:br>
              <a:rPr lang="el-GR" sz="3600" b="1" dirty="0"/>
            </a:br>
            <a:r>
              <a:rPr lang="el-GR" sz="3600" b="1" dirty="0"/>
              <a:t>                                                        </a:t>
            </a:r>
            <a:r>
              <a:rPr lang="el-GR" sz="3200" b="1" i="1" dirty="0"/>
              <a:t>Γ. </a:t>
            </a:r>
            <a:r>
              <a:rPr lang="el-GR" sz="3200" b="1" i="1" dirty="0" err="1"/>
              <a:t>Μπαμπινιώτης</a:t>
            </a:r>
            <a:r>
              <a:rPr lang="el-GR" sz="3200" b="1" i="1" dirty="0"/>
              <a:t>, Το ΒΗΜΑ</a:t>
            </a:r>
            <a:endParaRPr lang="el-GR" sz="3600" b="1" i="1" dirty="0"/>
          </a:p>
        </p:txBody>
      </p:sp>
      <p:sp>
        <p:nvSpPr>
          <p:cNvPr id="3" name="Θέση περιεχομένου 2">
            <a:extLst>
              <a:ext uri="{FF2B5EF4-FFF2-40B4-BE49-F238E27FC236}">
                <a16:creationId xmlns:a16="http://schemas.microsoft.com/office/drawing/2014/main" id="{D02B05BA-0C5A-4BC1-B7DE-15A8B22380D6}"/>
              </a:ext>
            </a:extLst>
          </p:cNvPr>
          <p:cNvSpPr>
            <a:spLocks noGrp="1"/>
          </p:cNvSpPr>
          <p:nvPr>
            <p:ph idx="1"/>
          </p:nvPr>
        </p:nvSpPr>
        <p:spPr>
          <a:xfrm>
            <a:off x="838200" y="1825625"/>
            <a:ext cx="10515600" cy="4667250"/>
          </a:xfrm>
        </p:spPr>
        <p:txBody>
          <a:bodyPr>
            <a:normAutofit fontScale="92500" lnSpcReduction="20000"/>
          </a:bodyPr>
          <a:lstStyle/>
          <a:p>
            <a:pPr algn="just">
              <a:lnSpc>
                <a:spcPct val="120000"/>
              </a:lnSpc>
            </a:pPr>
            <a:r>
              <a:rPr lang="el-GR" sz="2400" dirty="0"/>
              <a:t>«Μια συζήτηση στην τάξη (επ' ευκαιρία μιας γλωσσικής άσκησης, μιας έκθεσης ή ενός οποιουδήποτε κειμένου) θα έδειχνε </a:t>
            </a:r>
            <a:r>
              <a:rPr lang="el-GR" sz="2400" b="1" dirty="0"/>
              <a:t>τη δυναμική τής επικοινωνίας και των πολλαπλών μέσων και δυνατοτήτων έκφρασης </a:t>
            </a:r>
            <a:r>
              <a:rPr lang="el-GR" sz="2400" dirty="0"/>
              <a:t>που παρέχει με τους </a:t>
            </a:r>
            <a:r>
              <a:rPr lang="el-GR" sz="2400" dirty="0" err="1"/>
              <a:t>γραμματικοσυντακτικούς</a:t>
            </a:r>
            <a:r>
              <a:rPr lang="el-GR" sz="2400" dirty="0"/>
              <a:t> μηχανισμούς της η γλώσσα. </a:t>
            </a:r>
          </a:p>
          <a:p>
            <a:pPr algn="just">
              <a:lnSpc>
                <a:spcPct val="120000"/>
              </a:lnSpc>
            </a:pPr>
            <a:r>
              <a:rPr lang="el-GR" sz="2400" dirty="0"/>
              <a:t>Έτσι </a:t>
            </a:r>
            <a:r>
              <a:rPr lang="el-GR" sz="2400" b="1" dirty="0"/>
              <a:t>θα αποκτούσε νόημα στα μάτια και τη συνείδηση των μαθητών η γραμματική και συντακτική πολυμορφία τής γλώσσας </a:t>
            </a:r>
            <a:r>
              <a:rPr lang="el-GR" sz="2400" dirty="0"/>
              <a:t>και θα καταλάβαινε καλύτερα, γιατί η πολλαπλότητα τής σκέψης τού ανθρώπου βρίσκει διέξοδο στις πολλαπλές εκφραστικές δυνατότητες τής γλώσσας. </a:t>
            </a:r>
          </a:p>
          <a:p>
            <a:pPr algn="just">
              <a:lnSpc>
                <a:spcPct val="120000"/>
              </a:lnSpc>
            </a:pPr>
            <a:r>
              <a:rPr lang="el-GR" sz="2400" dirty="0"/>
              <a:t>Θα καταλάβαινε, τέλος, ότι </a:t>
            </a:r>
            <a:r>
              <a:rPr lang="el-GR" sz="2400" b="1" dirty="0"/>
              <a:t>κάθε στιγμή που επικοινωνούμε λειτουργούμε δημιουργικά, επιλέγοντας αυτή ή εκείνη τη γλωσσική δομή που μας διαφοροποιεί γλωσσικά μεταξύ μας</a:t>
            </a:r>
            <a:r>
              <a:rPr lang="el-GR" sz="2400" dirty="0"/>
              <a:t>, χαρακτηρίζοντας το γλωσσικό ύφος τού καθενός μας που είναι τόσο διαφορετικό όσο και τα δακτυλικά μας αποτυπώματα!»</a:t>
            </a:r>
          </a:p>
        </p:txBody>
      </p:sp>
    </p:spTree>
    <p:extLst>
      <p:ext uri="{BB962C8B-B14F-4D97-AF65-F5344CB8AC3E}">
        <p14:creationId xmlns:p14="http://schemas.microsoft.com/office/powerpoint/2010/main" val="88382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F091C8-0E5D-4006-9505-9B233DFF56B1}"/>
              </a:ext>
            </a:extLst>
          </p:cNvPr>
          <p:cNvSpPr>
            <a:spLocks noGrp="1"/>
          </p:cNvSpPr>
          <p:nvPr>
            <p:ph type="title"/>
          </p:nvPr>
        </p:nvSpPr>
        <p:spPr>
          <a:xfrm>
            <a:off x="838200" y="365126"/>
            <a:ext cx="10515600" cy="1092614"/>
          </a:xfrm>
        </p:spPr>
        <p:txBody>
          <a:bodyPr>
            <a:normAutofit/>
          </a:bodyPr>
          <a:lstStyle/>
          <a:p>
            <a:r>
              <a:rPr lang="el-GR" sz="2800" b="1" dirty="0"/>
              <a:t>Γλώσσα και δημοκρατία,</a:t>
            </a:r>
            <a:br>
              <a:rPr lang="el-GR" sz="2800" b="1" dirty="0"/>
            </a:br>
            <a:r>
              <a:rPr lang="el-GR" sz="2800" b="1" dirty="0"/>
              <a:t>                     </a:t>
            </a:r>
            <a:r>
              <a:rPr lang="el-GR" sz="2400" b="1" i="1" dirty="0"/>
              <a:t>Νίκος Παρασκευόπουλος, καθηγητής Νομικής ΑΠΘ, Ελευθεροτυπία</a:t>
            </a:r>
            <a:endParaRPr lang="el-GR" sz="2800" b="1" dirty="0"/>
          </a:p>
        </p:txBody>
      </p:sp>
      <p:graphicFrame>
        <p:nvGraphicFramePr>
          <p:cNvPr id="5" name="Θέση περιεχομένου 2">
            <a:extLst>
              <a:ext uri="{FF2B5EF4-FFF2-40B4-BE49-F238E27FC236}">
                <a16:creationId xmlns:a16="http://schemas.microsoft.com/office/drawing/2014/main" id="{13AEC199-3244-4998-BBB2-CAA1B33268C8}"/>
              </a:ext>
            </a:extLst>
          </p:cNvPr>
          <p:cNvGraphicFramePr>
            <a:graphicFrameLocks noGrp="1"/>
          </p:cNvGraphicFramePr>
          <p:nvPr>
            <p:ph idx="1"/>
            <p:extLst>
              <p:ext uri="{D42A27DB-BD31-4B8C-83A1-F6EECF244321}">
                <p14:modId xmlns:p14="http://schemas.microsoft.com/office/powerpoint/2010/main" val="2855657947"/>
              </p:ext>
            </p:extLst>
          </p:nvPr>
        </p:nvGraphicFramePr>
        <p:xfrm>
          <a:off x="838200" y="1825625"/>
          <a:ext cx="10515600" cy="4787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4934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a:extLst>
              <a:ext uri="{FF2B5EF4-FFF2-40B4-BE49-F238E27FC236}">
                <a16:creationId xmlns:a16="http://schemas.microsoft.com/office/drawing/2014/main" id="{9B297534-5137-484F-9B02-803A2EAAB3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2" name="Τίτλος 1">
            <a:extLst>
              <a:ext uri="{FF2B5EF4-FFF2-40B4-BE49-F238E27FC236}">
                <a16:creationId xmlns:a16="http://schemas.microsoft.com/office/drawing/2014/main" id="{961DB797-0344-4E2A-8AF5-1E86E5C58803}"/>
              </a:ext>
            </a:extLst>
          </p:cNvPr>
          <p:cNvSpPr>
            <a:spLocks noGrp="1"/>
          </p:cNvSpPr>
          <p:nvPr>
            <p:ph type="title"/>
          </p:nvPr>
        </p:nvSpPr>
        <p:spPr>
          <a:xfrm>
            <a:off x="1136428" y="627564"/>
            <a:ext cx="7474172" cy="1325563"/>
          </a:xfrm>
        </p:spPr>
        <p:txBody>
          <a:bodyPr>
            <a:normAutofit/>
          </a:bodyPr>
          <a:lstStyle/>
          <a:p>
            <a:r>
              <a:rPr lang="el-GR" i="1" dirty="0"/>
              <a:t>Συνέχεια από τον ίδιο…</a:t>
            </a:r>
          </a:p>
        </p:txBody>
      </p:sp>
      <p:sp>
        <p:nvSpPr>
          <p:cNvPr id="3" name="Θέση περιεχομένου 2">
            <a:extLst>
              <a:ext uri="{FF2B5EF4-FFF2-40B4-BE49-F238E27FC236}">
                <a16:creationId xmlns:a16="http://schemas.microsoft.com/office/drawing/2014/main" id="{D9031684-BB97-4300-9C19-01D880774CCF}"/>
              </a:ext>
            </a:extLst>
          </p:cNvPr>
          <p:cNvSpPr>
            <a:spLocks noGrp="1"/>
          </p:cNvSpPr>
          <p:nvPr>
            <p:ph idx="1"/>
          </p:nvPr>
        </p:nvSpPr>
        <p:spPr>
          <a:xfrm>
            <a:off x="786037" y="2275192"/>
            <a:ext cx="7280384" cy="3450613"/>
          </a:xfrm>
        </p:spPr>
        <p:txBody>
          <a:bodyPr anchor="ctr">
            <a:normAutofit/>
          </a:bodyPr>
          <a:lstStyle/>
          <a:p>
            <a:endParaRPr lang="el-GR" sz="2400" dirty="0"/>
          </a:p>
          <a:p>
            <a:pPr algn="just"/>
            <a:r>
              <a:rPr lang="el-GR" sz="2400" dirty="0"/>
              <a:t>«Οι Αθηναίοι καλλιέργησαν την </a:t>
            </a:r>
            <a:r>
              <a:rPr lang="el-GR" sz="2400" b="1" i="1" u="sng" dirty="0"/>
              <a:t>παρρησία</a:t>
            </a:r>
            <a:r>
              <a:rPr lang="el-GR" sz="2400" dirty="0"/>
              <a:t>, την </a:t>
            </a:r>
            <a:r>
              <a:rPr lang="el-GR" sz="2400" b="1" i="1" u="sng" dirty="0"/>
              <a:t>ισηγορία</a:t>
            </a:r>
            <a:r>
              <a:rPr lang="el-GR" sz="2400" dirty="0"/>
              <a:t>, την </a:t>
            </a:r>
            <a:r>
              <a:rPr lang="el-GR" sz="2400" b="1" i="1" u="sng" dirty="0"/>
              <a:t>επιείκεια</a:t>
            </a:r>
            <a:r>
              <a:rPr lang="el-GR" sz="2400" dirty="0"/>
              <a:t>, τη </a:t>
            </a:r>
            <a:r>
              <a:rPr lang="el-GR" sz="2400" b="1" i="1" u="sng" dirty="0"/>
              <a:t>φιλοσοφία</a:t>
            </a:r>
            <a:r>
              <a:rPr lang="el-GR" sz="2400" dirty="0"/>
              <a:t>, γι' αυτό και εφηύραν τις αντίστοιχες λέξεις, που μένουν μέχρι σήμερα παγκοσμίως χωρίς αξιόμαχο λεκτικό ισοδύναμο. Τίμησαν τον δημόσιο χώρο και λόγο, γι' αυτό αποκαλούσαν δημιουργία μόνον ό,τι έκαναν δημοσίως και όχι τα εν </a:t>
            </a:r>
            <a:r>
              <a:rPr lang="el-GR" sz="2400" dirty="0" err="1"/>
              <a:t>οίκω</a:t>
            </a:r>
            <a:r>
              <a:rPr lang="el-GR" sz="2400" dirty="0"/>
              <a:t>».</a:t>
            </a:r>
          </a:p>
        </p:txBody>
      </p:sp>
    </p:spTree>
    <p:extLst>
      <p:ext uri="{BB962C8B-B14F-4D97-AF65-F5344CB8AC3E}">
        <p14:creationId xmlns:p14="http://schemas.microsoft.com/office/powerpoint/2010/main" val="1541043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704C48-846A-4205-AFD0-B2F203344FDE}"/>
              </a:ext>
            </a:extLst>
          </p:cNvPr>
          <p:cNvSpPr>
            <a:spLocks noGrp="1"/>
          </p:cNvSpPr>
          <p:nvPr>
            <p:ph type="title"/>
          </p:nvPr>
        </p:nvSpPr>
        <p:spPr>
          <a:xfrm>
            <a:off x="838200" y="365125"/>
            <a:ext cx="10515600" cy="1325563"/>
          </a:xfrm>
        </p:spPr>
        <p:txBody>
          <a:bodyPr>
            <a:normAutofit/>
          </a:bodyPr>
          <a:lstStyle/>
          <a:p>
            <a:r>
              <a:rPr lang="el-GR" sz="3200" b="1" dirty="0"/>
              <a:t>Το φαινόμενο της διπλής γλώσσας</a:t>
            </a:r>
            <a:br>
              <a:rPr lang="el-GR" sz="2400" b="1" dirty="0"/>
            </a:br>
            <a:r>
              <a:rPr lang="el-GR" sz="2400" b="1" dirty="0"/>
              <a:t>      </a:t>
            </a:r>
            <a:r>
              <a:rPr lang="en-US" sz="2400" b="1" dirty="0"/>
              <a:t>                                  </a:t>
            </a:r>
            <a:r>
              <a:rPr lang="el-GR" sz="2400" b="1" i="1" dirty="0"/>
              <a:t>απόσπασμα από το ηλεκτρονικό περιοδικό </a:t>
            </a:r>
            <a:r>
              <a:rPr lang="en-US" sz="2800" b="1" i="1" dirty="0"/>
              <a:t>The TOC</a:t>
            </a:r>
            <a:br>
              <a:rPr lang="en-US" sz="2400" b="1" i="1" dirty="0"/>
            </a:br>
            <a:r>
              <a:rPr lang="en-US" sz="2400" b="1" i="1" dirty="0"/>
              <a:t>                                                                                                               Times Of Change</a:t>
            </a:r>
            <a:endParaRPr lang="el-GR" sz="2400" b="1" i="1" dirty="0"/>
          </a:p>
        </p:txBody>
      </p:sp>
      <p:graphicFrame>
        <p:nvGraphicFramePr>
          <p:cNvPr id="5" name="Θέση περιεχομένου 2">
            <a:extLst>
              <a:ext uri="{FF2B5EF4-FFF2-40B4-BE49-F238E27FC236}">
                <a16:creationId xmlns:a16="http://schemas.microsoft.com/office/drawing/2014/main" id="{C80A7A4E-764F-4272-A2E4-2B0CAFD55C02}"/>
              </a:ext>
            </a:extLst>
          </p:cNvPr>
          <p:cNvGraphicFramePr>
            <a:graphicFrameLocks noGrp="1"/>
          </p:cNvGraphicFramePr>
          <p:nvPr>
            <p:ph idx="1"/>
            <p:extLst>
              <p:ext uri="{D42A27DB-BD31-4B8C-83A1-F6EECF244321}">
                <p14:modId xmlns:p14="http://schemas.microsoft.com/office/powerpoint/2010/main" val="41316397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1267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9F2AE3-18C5-451B-951F-AF5F70D1FBBE}"/>
              </a:ext>
            </a:extLst>
          </p:cNvPr>
          <p:cNvSpPr>
            <a:spLocks noGrp="1"/>
          </p:cNvSpPr>
          <p:nvPr>
            <p:ph type="title"/>
          </p:nvPr>
        </p:nvSpPr>
        <p:spPr>
          <a:xfrm>
            <a:off x="838200" y="365125"/>
            <a:ext cx="10515600" cy="1325563"/>
          </a:xfrm>
        </p:spPr>
        <p:txBody>
          <a:bodyPr>
            <a:normAutofit/>
          </a:bodyPr>
          <a:lstStyle/>
          <a:p>
            <a:r>
              <a:rPr lang="el-GR" sz="3200" b="1" dirty="0"/>
              <a:t>Η γλώσσα ως μέσο ανάπτυξης της ηθικής συνείδησης, του διαλόγου και της επικοινωνίας στο δημοκρατικό πολίτευμα</a:t>
            </a:r>
          </a:p>
        </p:txBody>
      </p:sp>
      <p:graphicFrame>
        <p:nvGraphicFramePr>
          <p:cNvPr id="5" name="Θέση περιεχομένου 2">
            <a:extLst>
              <a:ext uri="{FF2B5EF4-FFF2-40B4-BE49-F238E27FC236}">
                <a16:creationId xmlns:a16="http://schemas.microsoft.com/office/drawing/2014/main" id="{09D08F2E-BDDC-4A7F-B538-C0269E408DD9}"/>
              </a:ext>
            </a:extLst>
          </p:cNvPr>
          <p:cNvGraphicFramePr>
            <a:graphicFrameLocks noGrp="1"/>
          </p:cNvGraphicFramePr>
          <p:nvPr>
            <p:ph idx="1"/>
            <p:extLst>
              <p:ext uri="{D42A27DB-BD31-4B8C-83A1-F6EECF244321}">
                <p14:modId xmlns:p14="http://schemas.microsoft.com/office/powerpoint/2010/main" val="29167871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1882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038773-CDD9-489B-8350-65F5BE377C22}"/>
              </a:ext>
            </a:extLst>
          </p:cNvPr>
          <p:cNvSpPr>
            <a:spLocks noGrp="1"/>
          </p:cNvSpPr>
          <p:nvPr>
            <p:ph type="title"/>
          </p:nvPr>
        </p:nvSpPr>
        <p:spPr/>
        <p:txBody>
          <a:bodyPr>
            <a:normAutofit fontScale="90000"/>
          </a:bodyPr>
          <a:lstStyle/>
          <a:p>
            <a:br>
              <a:rPr lang="el-GR" dirty="0"/>
            </a:br>
            <a:r>
              <a:rPr lang="el-GR" b="1" dirty="0"/>
              <a:t>Αντί επιλόγου…</a:t>
            </a:r>
            <a:br>
              <a:rPr lang="el-GR" b="1" dirty="0"/>
            </a:br>
            <a:r>
              <a:rPr lang="el-GR" b="1" dirty="0"/>
              <a:t>                   </a:t>
            </a:r>
            <a:r>
              <a:rPr lang="el-GR" sz="2700" b="1" i="1" dirty="0"/>
              <a:t>Νίκος Παρασκευόπουλος, καθηγητής Νομικής ΑΠΘ, Ελευθεροτυπία</a:t>
            </a:r>
            <a:br>
              <a:rPr lang="el-GR" sz="4000" dirty="0"/>
            </a:br>
            <a:endParaRPr lang="el-GR" dirty="0"/>
          </a:p>
        </p:txBody>
      </p:sp>
      <p:sp>
        <p:nvSpPr>
          <p:cNvPr id="3" name="Θέση περιεχομένου 2">
            <a:extLst>
              <a:ext uri="{FF2B5EF4-FFF2-40B4-BE49-F238E27FC236}">
                <a16:creationId xmlns:a16="http://schemas.microsoft.com/office/drawing/2014/main" id="{C1416CE9-9D0B-4C4B-BCB0-8EF621FCA464}"/>
              </a:ext>
            </a:extLst>
          </p:cNvPr>
          <p:cNvSpPr>
            <a:spLocks noGrp="1"/>
          </p:cNvSpPr>
          <p:nvPr>
            <p:ph idx="1"/>
          </p:nvPr>
        </p:nvSpPr>
        <p:spPr/>
        <p:txBody>
          <a:bodyPr>
            <a:normAutofit fontScale="62500" lnSpcReduction="20000"/>
          </a:bodyPr>
          <a:lstStyle/>
          <a:p>
            <a:pPr algn="just"/>
            <a:r>
              <a:rPr lang="el-GR" sz="3400" dirty="0"/>
              <a:t>…«Προ καιρού υπαγορεύτηκε σε πρωτοετείς φοιτητές Νομικής, μοιρασμένους σε έξι αίθουσες, μια άσκηση Ποινικού Δικαίου. Σε κάποιο σημείο η άσκηση αναφερόταν σ' έναν κλέφτη που είχε μπει σε ξένο σπίτι. Αντί να επιλέξω το ρήμα «μπήκε», σημείωνα «εισέδυσε». Αποτέλεσμα πρώτο: και στα έξι τμήματα οι φοιτητές ρώτησαν τι σημαίνει η λέξη. </a:t>
            </a:r>
            <a:r>
              <a:rPr lang="el-GR" sz="3400" dirty="0" err="1"/>
              <a:t>Διευκρίνησα</a:t>
            </a:r>
            <a:r>
              <a:rPr lang="el-GR" sz="3400" dirty="0"/>
              <a:t>, «μπήκε» ή «χώθηκε». Αποτέλεσμα δεύτερο: αμέσως παρακάτω.</a:t>
            </a:r>
          </a:p>
          <a:p>
            <a:pPr algn="just"/>
            <a:r>
              <a:rPr lang="el-GR" sz="3400" dirty="0"/>
              <a:t>Πολλοί προτίμησαν να διαγράψουν την αρχική ακαταλαβίστικη λέξη και να γράψουν «μπήκε» ή «χώθηκε». Από άλλους αποθησαύρισα αντί του «εισέδυσε» τα εξής -και ως εξής- γραμμένα: </a:t>
            </a:r>
            <a:r>
              <a:rPr lang="el-GR" sz="3400" dirty="0" err="1"/>
              <a:t>εισέθεσε</a:t>
            </a:r>
            <a:r>
              <a:rPr lang="el-GR" sz="3400" dirty="0"/>
              <a:t>, </a:t>
            </a:r>
            <a:r>
              <a:rPr lang="el-GR" sz="3400" dirty="0" err="1"/>
              <a:t>εισέθυσε</a:t>
            </a:r>
            <a:r>
              <a:rPr lang="el-GR" sz="3400" dirty="0"/>
              <a:t>, </a:t>
            </a:r>
            <a:r>
              <a:rPr lang="el-GR" sz="3400" dirty="0" err="1"/>
              <a:t>εισέβησε</a:t>
            </a:r>
            <a:r>
              <a:rPr lang="el-GR" sz="3400" dirty="0"/>
              <a:t>, </a:t>
            </a:r>
            <a:r>
              <a:rPr lang="el-GR" sz="3400" dirty="0" err="1"/>
              <a:t>ησέβησε</a:t>
            </a:r>
            <a:r>
              <a:rPr lang="el-GR" sz="3400" dirty="0"/>
              <a:t>, </a:t>
            </a:r>
            <a:r>
              <a:rPr lang="el-GR" sz="3400" dirty="0" err="1"/>
              <a:t>εισέβυσε</a:t>
            </a:r>
            <a:r>
              <a:rPr lang="el-GR" sz="3400" dirty="0"/>
              <a:t>, </a:t>
            </a:r>
            <a:r>
              <a:rPr lang="el-GR" sz="3400" dirty="0" err="1"/>
              <a:t>εισέρχησε</a:t>
            </a:r>
            <a:r>
              <a:rPr lang="el-GR" sz="3400" dirty="0"/>
              <a:t> (αυτό πολλές φορές), </a:t>
            </a:r>
            <a:r>
              <a:rPr lang="el-GR" sz="3400" dirty="0" err="1"/>
              <a:t>εισέρησε</a:t>
            </a:r>
            <a:r>
              <a:rPr lang="el-GR" sz="3400" dirty="0"/>
              <a:t>, </a:t>
            </a:r>
            <a:r>
              <a:rPr lang="el-GR" sz="3400" dirty="0" err="1"/>
              <a:t>εισέγησε</a:t>
            </a:r>
            <a:r>
              <a:rPr lang="el-GR" sz="3400" dirty="0"/>
              <a:t>, εισχώρησε (αυτό σωστό) και </a:t>
            </a:r>
            <a:r>
              <a:rPr lang="el-GR" sz="3400" dirty="0" err="1"/>
              <a:t>εισέβει</a:t>
            </a:r>
            <a:r>
              <a:rPr lang="el-GR" sz="3400" dirty="0"/>
              <a:t>. Προσθέτω: κάποιος μεμονωμένος, λίγες γραμμές πιο πάνω, αντί «ογκώδη» αντικείμενα άκουσε και έγραψε «</a:t>
            </a:r>
            <a:r>
              <a:rPr lang="el-GR" sz="3400" dirty="0" err="1"/>
              <a:t>gothic</a:t>
            </a:r>
            <a:r>
              <a:rPr lang="el-GR" sz="3400" dirty="0"/>
              <a:t>» αντικείμενα.</a:t>
            </a:r>
          </a:p>
          <a:p>
            <a:pPr algn="just"/>
            <a:r>
              <a:rPr lang="el-GR" sz="3400" dirty="0"/>
              <a:t>Δυσκολία επικοινωνίας, λοιπόν. Δεν ξέρω αν τα ανελλήνιστα κείμενα, ιδίως στην τηλεόραση, συνιστούν αίτιο ή σύμπτωμα. Μάλλον ανακυκλώνονται τα δύο. Είναι ξεκάθαρο άλλωστε ότι οι εκφωνητές δεν υποψιάζονται ότι κάνουν λάθη, ούτε αξιολογούνται γι' αυτά από τους διευθυντές τους. Ο αγοραίος πολιτισμός, γενικά, αδιαφορεί για τη γλώσσα ως εργαλείο διαλόγου κοινωνικής και πολιτικής συμμετοχής και ανάλυσης. Αναμενόμενο να αδιαφορεί και για την ελληνική γλώσσα ως εργαλείο επαφής με τα έργα της δημοκρατίας».</a:t>
            </a:r>
          </a:p>
          <a:p>
            <a:endParaRPr lang="el-GR" dirty="0"/>
          </a:p>
        </p:txBody>
      </p:sp>
    </p:spTree>
    <p:extLst>
      <p:ext uri="{BB962C8B-B14F-4D97-AF65-F5344CB8AC3E}">
        <p14:creationId xmlns:p14="http://schemas.microsoft.com/office/powerpoint/2010/main" val="2198105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DDD2A61-6516-4BA1-BBBA-A2C23EDF1BE5}"/>
              </a:ext>
            </a:extLst>
          </p:cNvPr>
          <p:cNvSpPr>
            <a:spLocks noGrp="1"/>
          </p:cNvSpPr>
          <p:nvPr>
            <p:ph type="title"/>
          </p:nvPr>
        </p:nvSpPr>
        <p:spPr>
          <a:xfrm>
            <a:off x="640079" y="4526280"/>
            <a:ext cx="7410681" cy="1737360"/>
          </a:xfrm>
        </p:spPr>
        <p:txBody>
          <a:bodyPr>
            <a:normAutofit/>
          </a:bodyPr>
          <a:lstStyle/>
          <a:p>
            <a:r>
              <a:rPr lang="el-GR" sz="4000" b="1" dirty="0"/>
              <a:t>Σας ευχαριστώ πολύ για την προσοχή σας</a:t>
            </a:r>
          </a:p>
        </p:txBody>
      </p:sp>
      <p:sp>
        <p:nvSpPr>
          <p:cNvPr id="3" name="Θέση περιεχομένου 2">
            <a:extLst>
              <a:ext uri="{FF2B5EF4-FFF2-40B4-BE49-F238E27FC236}">
                <a16:creationId xmlns:a16="http://schemas.microsoft.com/office/drawing/2014/main" id="{A19B409C-6DB9-4C04-93B1-C8E1836EECBB}"/>
              </a:ext>
            </a:extLst>
          </p:cNvPr>
          <p:cNvSpPr>
            <a:spLocks noGrp="1"/>
          </p:cNvSpPr>
          <p:nvPr>
            <p:ph idx="1"/>
          </p:nvPr>
        </p:nvSpPr>
        <p:spPr>
          <a:xfrm>
            <a:off x="640080" y="595293"/>
            <a:ext cx="5676637" cy="3463951"/>
          </a:xfrm>
        </p:spPr>
        <p:txBody>
          <a:bodyPr anchor="ctr">
            <a:normAutofit/>
          </a:bodyPr>
          <a:lstStyle/>
          <a:p>
            <a:endParaRPr lang="el-GR" sz="1800" dirty="0"/>
          </a:p>
          <a:p>
            <a:endParaRPr lang="el-GR" sz="1800" dirty="0"/>
          </a:p>
          <a:p>
            <a:pPr marL="0" indent="0">
              <a:buNone/>
            </a:pPr>
            <a:endParaRPr lang="el-GR" sz="1800" dirty="0"/>
          </a:p>
        </p:txBody>
      </p:sp>
    </p:spTree>
    <p:extLst>
      <p:ext uri="{BB962C8B-B14F-4D97-AF65-F5344CB8AC3E}">
        <p14:creationId xmlns:p14="http://schemas.microsoft.com/office/powerpoint/2010/main" val="39053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Τίτλος 1">
            <a:extLst>
              <a:ext uri="{FF2B5EF4-FFF2-40B4-BE49-F238E27FC236}">
                <a16:creationId xmlns:a16="http://schemas.microsoft.com/office/drawing/2014/main" id="{D9EFEFAC-0BAC-45A1-B43F-C94EB70D7D7C}"/>
              </a:ext>
            </a:extLst>
          </p:cNvPr>
          <p:cNvSpPr>
            <a:spLocks noGrp="1"/>
          </p:cNvSpPr>
          <p:nvPr>
            <p:ph type="title"/>
          </p:nvPr>
        </p:nvSpPr>
        <p:spPr>
          <a:xfrm>
            <a:off x="838200" y="963877"/>
            <a:ext cx="3494362" cy="4930246"/>
          </a:xfrm>
        </p:spPr>
        <p:txBody>
          <a:bodyPr>
            <a:normAutofit/>
          </a:bodyPr>
          <a:lstStyle/>
          <a:p>
            <a:pPr algn="r"/>
            <a:r>
              <a:rPr lang="el-GR" sz="4000" b="1" dirty="0">
                <a:solidFill>
                  <a:schemeClr val="accent1"/>
                </a:solidFill>
              </a:rPr>
              <a:t>Ο ρόλος της (</a:t>
            </a:r>
            <a:r>
              <a:rPr lang="el-GR" sz="4000" b="1" i="1" dirty="0">
                <a:solidFill>
                  <a:schemeClr val="accent1"/>
                </a:solidFill>
              </a:rPr>
              <a:t>μητρικής</a:t>
            </a:r>
            <a:r>
              <a:rPr lang="el-GR" sz="4000" b="1" dirty="0">
                <a:solidFill>
                  <a:schemeClr val="accent1"/>
                </a:solidFill>
              </a:rPr>
              <a:t>) γλώσσας</a:t>
            </a:r>
          </a:p>
        </p:txBody>
      </p:sp>
      <p:sp>
        <p:nvSpPr>
          <p:cNvPr id="3" name="Θέση περιεχομένου 2">
            <a:extLst>
              <a:ext uri="{FF2B5EF4-FFF2-40B4-BE49-F238E27FC236}">
                <a16:creationId xmlns:a16="http://schemas.microsoft.com/office/drawing/2014/main" id="{38E4CA7F-6094-4AFD-A885-9FCCDE6E72EB}"/>
              </a:ext>
            </a:extLst>
          </p:cNvPr>
          <p:cNvSpPr>
            <a:spLocks noGrp="1"/>
          </p:cNvSpPr>
          <p:nvPr>
            <p:ph idx="1"/>
          </p:nvPr>
        </p:nvSpPr>
        <p:spPr>
          <a:xfrm>
            <a:off x="4976031" y="963877"/>
            <a:ext cx="6377769" cy="4930246"/>
          </a:xfrm>
        </p:spPr>
        <p:txBody>
          <a:bodyPr anchor="ctr">
            <a:normAutofit/>
          </a:bodyPr>
          <a:lstStyle/>
          <a:p>
            <a:pPr algn="just"/>
            <a:r>
              <a:rPr lang="el-GR" dirty="0"/>
              <a:t>Ο </a:t>
            </a:r>
            <a:r>
              <a:rPr lang="en-US" dirty="0"/>
              <a:t>Saussure</a:t>
            </a:r>
            <a:r>
              <a:rPr lang="el-GR" dirty="0"/>
              <a:t> είπε ότι η γλώσσα μπορεί να παραλληλιστεί με ένα φύλλο χαρτί:         η σκέψη είναι η μια του όψη και ο ήχος η άλλη.</a:t>
            </a:r>
            <a:r>
              <a:rPr lang="en-US" dirty="0"/>
              <a:t> </a:t>
            </a:r>
            <a:endParaRPr lang="el-GR" dirty="0"/>
          </a:p>
        </p:txBody>
      </p:sp>
    </p:spTree>
    <p:extLst>
      <p:ext uri="{BB962C8B-B14F-4D97-AF65-F5344CB8AC3E}">
        <p14:creationId xmlns:p14="http://schemas.microsoft.com/office/powerpoint/2010/main" val="1957614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2C7E73-6DBD-426E-8467-451D5381A228}"/>
              </a:ext>
            </a:extLst>
          </p:cNvPr>
          <p:cNvSpPr>
            <a:spLocks noGrp="1"/>
          </p:cNvSpPr>
          <p:nvPr>
            <p:ph type="title"/>
          </p:nvPr>
        </p:nvSpPr>
        <p:spPr>
          <a:xfrm>
            <a:off x="838200" y="365125"/>
            <a:ext cx="10515600" cy="1325563"/>
          </a:xfrm>
        </p:spPr>
        <p:txBody>
          <a:bodyPr>
            <a:normAutofit/>
          </a:bodyPr>
          <a:lstStyle/>
          <a:p>
            <a:r>
              <a:rPr lang="el-GR" b="1"/>
              <a:t>Η σημασία της γλωσσικής καλλιέργειας</a:t>
            </a:r>
          </a:p>
        </p:txBody>
      </p:sp>
      <p:graphicFrame>
        <p:nvGraphicFramePr>
          <p:cNvPr id="12" name="Θέση περιεχομένου 2">
            <a:extLst>
              <a:ext uri="{FF2B5EF4-FFF2-40B4-BE49-F238E27FC236}">
                <a16:creationId xmlns:a16="http://schemas.microsoft.com/office/drawing/2014/main" id="{87A1A389-68C8-47DD-82BC-F6644B6C3EC6}"/>
              </a:ext>
            </a:extLst>
          </p:cNvPr>
          <p:cNvGraphicFramePr>
            <a:graphicFrameLocks noGrp="1"/>
          </p:cNvGraphicFramePr>
          <p:nvPr>
            <p:ph idx="1"/>
            <p:extLst>
              <p:ext uri="{D42A27DB-BD31-4B8C-83A1-F6EECF244321}">
                <p14:modId xmlns:p14="http://schemas.microsoft.com/office/powerpoint/2010/main" val="41398940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2181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A5FC2659-59AB-4EC4-8496-A4F1AE3912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2" name="Τίτλος 1">
            <a:extLst>
              <a:ext uri="{FF2B5EF4-FFF2-40B4-BE49-F238E27FC236}">
                <a16:creationId xmlns:a16="http://schemas.microsoft.com/office/drawing/2014/main" id="{46607E2E-175B-4EA1-966F-B86D3914DD48}"/>
              </a:ext>
            </a:extLst>
          </p:cNvPr>
          <p:cNvSpPr>
            <a:spLocks noGrp="1"/>
          </p:cNvSpPr>
          <p:nvPr>
            <p:ph type="title"/>
          </p:nvPr>
        </p:nvSpPr>
        <p:spPr>
          <a:xfrm>
            <a:off x="6053668" y="803325"/>
            <a:ext cx="5314536" cy="1325563"/>
          </a:xfrm>
        </p:spPr>
        <p:txBody>
          <a:bodyPr>
            <a:normAutofit/>
          </a:bodyPr>
          <a:lstStyle/>
          <a:p>
            <a:r>
              <a:rPr lang="el-GR" sz="2800" b="1" dirty="0"/>
              <a:t>Γλωσσική διδασκαλία, πολιτισμός και ηθική ανάπτυξη του ανθρώπου.</a:t>
            </a:r>
          </a:p>
        </p:txBody>
      </p:sp>
      <p:sp>
        <p:nvSpPr>
          <p:cNvPr id="3" name="Θέση περιεχομένου 2">
            <a:extLst>
              <a:ext uri="{FF2B5EF4-FFF2-40B4-BE49-F238E27FC236}">
                <a16:creationId xmlns:a16="http://schemas.microsoft.com/office/drawing/2014/main" id="{025B1D8D-AB98-4EED-9DC3-49C887BCF9A7}"/>
              </a:ext>
            </a:extLst>
          </p:cNvPr>
          <p:cNvSpPr>
            <a:spLocks noGrp="1"/>
          </p:cNvSpPr>
          <p:nvPr>
            <p:ph idx="1"/>
          </p:nvPr>
        </p:nvSpPr>
        <p:spPr>
          <a:xfrm>
            <a:off x="5438830" y="2279017"/>
            <a:ext cx="6209831" cy="4082026"/>
          </a:xfrm>
        </p:spPr>
        <p:txBody>
          <a:bodyPr anchor="t">
            <a:normAutofit/>
          </a:bodyPr>
          <a:lstStyle/>
          <a:p>
            <a:endParaRPr lang="el-GR" sz="1800" dirty="0"/>
          </a:p>
          <a:p>
            <a:pPr algn="just"/>
            <a:r>
              <a:rPr lang="el-GR" sz="2400" dirty="0"/>
              <a:t>Με την αρωγή και τη διαμεσολάβηση της γλώσσας </a:t>
            </a:r>
            <a:r>
              <a:rPr lang="el-GR" sz="2400" b="1" dirty="0"/>
              <a:t>διατηρούνται και μεταφέρονται από γενιά σε γενιά όλες οι διαχρονικές αξίες της ανθρώπινης διανόησης και του πολιτισμού</a:t>
            </a:r>
            <a:r>
              <a:rPr lang="el-GR" sz="2400" dirty="0"/>
              <a:t>, όπως </a:t>
            </a:r>
            <a:r>
              <a:rPr lang="el-GR" sz="2400" b="1" i="1" u="sng" dirty="0"/>
              <a:t>το μέτρο</a:t>
            </a:r>
            <a:r>
              <a:rPr lang="el-GR" sz="2400" dirty="0"/>
              <a:t>, </a:t>
            </a:r>
            <a:r>
              <a:rPr lang="el-GR" sz="2400" b="1" i="1" u="sng" dirty="0"/>
              <a:t>ο ανθρωπισμός</a:t>
            </a:r>
            <a:r>
              <a:rPr lang="el-GR" sz="2400" dirty="0"/>
              <a:t>, </a:t>
            </a:r>
            <a:r>
              <a:rPr lang="el-GR" sz="2400" b="1" i="1" u="sng" dirty="0"/>
              <a:t>η ελευθερία</a:t>
            </a:r>
            <a:r>
              <a:rPr lang="el-GR" sz="2400" dirty="0"/>
              <a:t>, </a:t>
            </a:r>
            <a:r>
              <a:rPr lang="el-GR" sz="2400" b="1" i="1" u="sng" dirty="0"/>
              <a:t>η δημοκρατία </a:t>
            </a:r>
            <a:r>
              <a:rPr lang="el-GR" sz="2400" dirty="0"/>
              <a:t>κ.ά. και </a:t>
            </a:r>
            <a:r>
              <a:rPr lang="el-GR" sz="2400" b="1" dirty="0"/>
              <a:t>μπαίνουν οι βάσεις για την ανάπτυξη της καλλιέργειας της ηθικής συνείδησης και της δημοκρατικής συνείδησης του ανθρώπου</a:t>
            </a:r>
            <a:r>
              <a:rPr lang="el-GR" sz="2000" b="1" dirty="0"/>
              <a:t>.  </a:t>
            </a:r>
          </a:p>
        </p:txBody>
      </p:sp>
    </p:spTree>
    <p:extLst>
      <p:ext uri="{BB962C8B-B14F-4D97-AF65-F5344CB8AC3E}">
        <p14:creationId xmlns:p14="http://schemas.microsoft.com/office/powerpoint/2010/main" val="148994041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6AAA40-6B0E-4E51-83EA-E341EFBEA562}"/>
              </a:ext>
            </a:extLst>
          </p:cNvPr>
          <p:cNvSpPr>
            <a:spLocks noGrp="1"/>
          </p:cNvSpPr>
          <p:nvPr>
            <p:ph type="title"/>
          </p:nvPr>
        </p:nvSpPr>
        <p:spPr>
          <a:xfrm>
            <a:off x="838200" y="365125"/>
            <a:ext cx="10515600" cy="1325563"/>
          </a:xfrm>
        </p:spPr>
        <p:txBody>
          <a:bodyPr>
            <a:normAutofit/>
          </a:bodyPr>
          <a:lstStyle/>
          <a:p>
            <a:r>
              <a:rPr lang="el-GR" b="1"/>
              <a:t>Γλώσσα και ανθρώπινη επικοινωνία</a:t>
            </a:r>
          </a:p>
        </p:txBody>
      </p:sp>
      <p:graphicFrame>
        <p:nvGraphicFramePr>
          <p:cNvPr id="5" name="Θέση περιεχομένου 2">
            <a:extLst>
              <a:ext uri="{FF2B5EF4-FFF2-40B4-BE49-F238E27FC236}">
                <a16:creationId xmlns:a16="http://schemas.microsoft.com/office/drawing/2014/main" id="{52FD7BC9-43F9-4991-A630-E2F752DEEB4B}"/>
              </a:ext>
            </a:extLst>
          </p:cNvPr>
          <p:cNvGraphicFramePr>
            <a:graphicFrameLocks noGrp="1"/>
          </p:cNvGraphicFramePr>
          <p:nvPr>
            <p:ph idx="1"/>
            <p:extLst>
              <p:ext uri="{D42A27DB-BD31-4B8C-83A1-F6EECF244321}">
                <p14:modId xmlns:p14="http://schemas.microsoft.com/office/powerpoint/2010/main" val="32702461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522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0E6A7419-EA93-4BFD-9697-798BEE6FCE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2" name="Τίτλος 1">
            <a:extLst>
              <a:ext uri="{FF2B5EF4-FFF2-40B4-BE49-F238E27FC236}">
                <a16:creationId xmlns:a16="http://schemas.microsoft.com/office/drawing/2014/main" id="{81216A39-3D04-49FD-8D5F-CF99009A2BB7}"/>
              </a:ext>
            </a:extLst>
          </p:cNvPr>
          <p:cNvSpPr>
            <a:spLocks noGrp="1"/>
          </p:cNvSpPr>
          <p:nvPr>
            <p:ph type="title"/>
          </p:nvPr>
        </p:nvSpPr>
        <p:spPr>
          <a:xfrm>
            <a:off x="1136428" y="627564"/>
            <a:ext cx="7474172" cy="1002453"/>
          </a:xfrm>
        </p:spPr>
        <p:txBody>
          <a:bodyPr>
            <a:normAutofit/>
          </a:bodyPr>
          <a:lstStyle/>
          <a:p>
            <a:r>
              <a:rPr lang="el-GR" b="1"/>
              <a:t>Γλώσσα και νοημοσύνη</a:t>
            </a:r>
          </a:p>
        </p:txBody>
      </p:sp>
      <p:sp>
        <p:nvSpPr>
          <p:cNvPr id="3" name="Θέση περιεχομένου 2">
            <a:extLst>
              <a:ext uri="{FF2B5EF4-FFF2-40B4-BE49-F238E27FC236}">
                <a16:creationId xmlns:a16="http://schemas.microsoft.com/office/drawing/2014/main" id="{3665FA6B-2A17-4286-9C88-B9927E9E3182}"/>
              </a:ext>
            </a:extLst>
          </p:cNvPr>
          <p:cNvSpPr>
            <a:spLocks noGrp="1"/>
          </p:cNvSpPr>
          <p:nvPr>
            <p:ph idx="1"/>
          </p:nvPr>
        </p:nvSpPr>
        <p:spPr>
          <a:xfrm>
            <a:off x="437323" y="2278173"/>
            <a:ext cx="7166974" cy="3450613"/>
          </a:xfrm>
        </p:spPr>
        <p:txBody>
          <a:bodyPr anchor="ctr">
            <a:normAutofit/>
          </a:bodyPr>
          <a:lstStyle/>
          <a:p>
            <a:pPr algn="just"/>
            <a:r>
              <a:rPr lang="el-GR" sz="2200" b="1" dirty="0"/>
              <a:t>Σκέψη και γλώσσα</a:t>
            </a:r>
            <a:r>
              <a:rPr lang="el-GR" sz="2200" dirty="0"/>
              <a:t>, </a:t>
            </a:r>
            <a:r>
              <a:rPr lang="el-GR" sz="2200" b="1" dirty="0"/>
              <a:t>είναι δύο διαφορετικές πλευρές της ανάπτυξης του ανθρώπου</a:t>
            </a:r>
            <a:r>
              <a:rPr lang="el-GR" sz="2200" dirty="0"/>
              <a:t>, που μετά τα δύο (2) πρώτα έτη ζωής αλληλοσυμπληρώνονται μεταξύ τους και η μια αποτελεί το στήριγμα και τη βάση για την ανάπτυξη της άλλης, σύμφωνα με τον </a:t>
            </a:r>
            <a:r>
              <a:rPr lang="en-US" sz="2200" dirty="0"/>
              <a:t>Vygotsky.</a:t>
            </a:r>
            <a:endParaRPr lang="el-GR" sz="2200" dirty="0"/>
          </a:p>
          <a:p>
            <a:pPr algn="just"/>
            <a:endParaRPr lang="el-GR" sz="2200" dirty="0"/>
          </a:p>
          <a:p>
            <a:pPr algn="just"/>
            <a:r>
              <a:rPr lang="el-GR" sz="2200" b="1" dirty="0"/>
              <a:t>Στο τεστ νοημοσύνης </a:t>
            </a:r>
            <a:r>
              <a:rPr lang="en-US" sz="2200" b="1" dirty="0"/>
              <a:t>WISC</a:t>
            </a:r>
            <a:r>
              <a:rPr lang="el-GR" sz="2200" b="1" dirty="0"/>
              <a:t>, τη μεγαλύτερη συνάφεια με το γενικό δείκτη νοημοσύνης (0.80) έχει η κλίμακα Λεξιλόγιο</a:t>
            </a:r>
            <a:r>
              <a:rPr lang="el-GR" sz="2200" dirty="0"/>
              <a:t>, που αξιολογεί το βαθμό κατανόησης γλωσσικών εννοιών.</a:t>
            </a:r>
            <a:endParaRPr lang="en-US" sz="2200" dirty="0"/>
          </a:p>
          <a:p>
            <a:endParaRPr lang="el-GR" sz="2200" dirty="0"/>
          </a:p>
          <a:p>
            <a:endParaRPr lang="el-GR" sz="2200" dirty="0"/>
          </a:p>
        </p:txBody>
      </p:sp>
    </p:spTree>
    <p:extLst>
      <p:ext uri="{BB962C8B-B14F-4D97-AF65-F5344CB8AC3E}">
        <p14:creationId xmlns:p14="http://schemas.microsoft.com/office/powerpoint/2010/main" val="2323390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BAF0EAF8-A0DB-4B89-98D4-29BA90EEB7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2" name="Τίτλος 1">
            <a:extLst>
              <a:ext uri="{FF2B5EF4-FFF2-40B4-BE49-F238E27FC236}">
                <a16:creationId xmlns:a16="http://schemas.microsoft.com/office/drawing/2014/main" id="{79861B8D-40DD-4B60-A7A3-E1503B37C4FB}"/>
              </a:ext>
            </a:extLst>
          </p:cNvPr>
          <p:cNvSpPr>
            <a:spLocks noGrp="1"/>
          </p:cNvSpPr>
          <p:nvPr>
            <p:ph type="title"/>
          </p:nvPr>
        </p:nvSpPr>
        <p:spPr>
          <a:xfrm>
            <a:off x="1136428" y="627564"/>
            <a:ext cx="7474172" cy="1325563"/>
          </a:xfrm>
        </p:spPr>
        <p:txBody>
          <a:bodyPr>
            <a:normAutofit/>
          </a:bodyPr>
          <a:lstStyle/>
          <a:p>
            <a:r>
              <a:rPr lang="el-GR" sz="3200" b="1" dirty="0"/>
              <a:t>Γεώργιος </a:t>
            </a:r>
            <a:r>
              <a:rPr lang="el-GR" sz="3200" b="1" dirty="0" err="1"/>
              <a:t>Μπαμπινιώτης</a:t>
            </a:r>
            <a:r>
              <a:rPr lang="el-GR" sz="2800" b="1" dirty="0"/>
              <a:t>, </a:t>
            </a:r>
            <a:br>
              <a:rPr lang="el-GR" sz="2800" b="1" dirty="0"/>
            </a:br>
            <a:r>
              <a:rPr lang="el-GR" sz="2800" b="1" dirty="0"/>
              <a:t>τ. Πρύτανης ΕΚΠΑ, τ. Υπουργός Παιδείας, καθηγητής Γλωσσολογίας, </a:t>
            </a:r>
            <a:r>
              <a:rPr lang="el-GR" sz="2800" b="1" i="1" dirty="0"/>
              <a:t>Το ΒΗΜΑ</a:t>
            </a:r>
            <a:endParaRPr lang="el-GR" sz="2800" b="1" dirty="0"/>
          </a:p>
        </p:txBody>
      </p:sp>
      <p:sp>
        <p:nvSpPr>
          <p:cNvPr id="3" name="Θέση περιεχομένου 2">
            <a:extLst>
              <a:ext uri="{FF2B5EF4-FFF2-40B4-BE49-F238E27FC236}">
                <a16:creationId xmlns:a16="http://schemas.microsoft.com/office/drawing/2014/main" id="{A477189D-15FB-4DBA-AF41-CD4A2AD35839}"/>
              </a:ext>
            </a:extLst>
          </p:cNvPr>
          <p:cNvSpPr>
            <a:spLocks noGrp="1"/>
          </p:cNvSpPr>
          <p:nvPr>
            <p:ph idx="1"/>
          </p:nvPr>
        </p:nvSpPr>
        <p:spPr>
          <a:xfrm>
            <a:off x="397564" y="2278173"/>
            <a:ext cx="8213035" cy="4440679"/>
          </a:xfrm>
        </p:spPr>
        <p:txBody>
          <a:bodyPr anchor="ctr">
            <a:normAutofit fontScale="92500"/>
          </a:bodyPr>
          <a:lstStyle/>
          <a:p>
            <a:pPr algn="just"/>
            <a:r>
              <a:rPr lang="el-GR" sz="2200" b="1" dirty="0"/>
              <a:t>«…Όταν τα παιδιά αρχίζουν να φοιτούν στο σχολείο γνωρίζουν ήδη τη μητρική τους γλώσσα</a:t>
            </a:r>
            <a:r>
              <a:rPr lang="el-GR" sz="2200" dirty="0"/>
              <a:t>. Την έχουν μάθει -και συνεχίζουν να την μαθαίνουν- στην οικογένεια, στη γειτονιά, στο γενικότερο περιβάλλον τους, έχοντας ήδη γεννηθεί με ορισμένες βασικές γλωσσικές καταβολές και ικανότητες.</a:t>
            </a:r>
          </a:p>
          <a:p>
            <a:pPr algn="just"/>
            <a:r>
              <a:rPr lang="el-GR" sz="2200" b="1" dirty="0"/>
              <a:t>Γιατί, τότε, διδάσκουμε τη γλώσσα στο σχολείο</a:t>
            </a:r>
            <a:r>
              <a:rPr lang="el-GR" sz="2200" dirty="0"/>
              <a:t>; Για να καλλιεργήσουμε μαζί και μέσα από τη γλώσσα τη νοητική ικανότητα των παιδιών, τη σκέψη τους. Για να συνειδητοποιήσουν ό,τι ασυνείδητα ήδη γνωρίζουν: τους μηχανισμούς (γραμματικούς, συντακτικούς, λεξιλογικούς) που χρησιμοποιούν όταν μιλούν τη γλώσσα τους. </a:t>
            </a:r>
          </a:p>
          <a:p>
            <a:pPr algn="just"/>
            <a:r>
              <a:rPr lang="el-GR" sz="2200" b="1" dirty="0"/>
              <a:t>Για να εμπλουτίσουν τη γνώση και να εκλεπτύνουν τη χρήση τής γλώσσας τους. </a:t>
            </a:r>
            <a:r>
              <a:rPr lang="el-GR" sz="2200" dirty="0"/>
              <a:t>Για να αποκτήσουν μεγαλύτερη -πιο καλλιεργημένη, συνειδητή και εμπλουτισμένη- ικανότητα στην παραγωγή και την κατανόηση κειμένων: στη γλωσσική τους επικοινωνία, προφορική και γραπτή».</a:t>
            </a:r>
          </a:p>
          <a:p>
            <a:endParaRPr lang="el-GR" sz="1500" dirty="0"/>
          </a:p>
        </p:txBody>
      </p:sp>
    </p:spTree>
    <p:extLst>
      <p:ext uri="{BB962C8B-B14F-4D97-AF65-F5344CB8AC3E}">
        <p14:creationId xmlns:p14="http://schemas.microsoft.com/office/powerpoint/2010/main" val="243726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A5471FF0-CF9F-4ABC-B343-BF64EA7829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2" name="Τίτλος 1">
            <a:extLst>
              <a:ext uri="{FF2B5EF4-FFF2-40B4-BE49-F238E27FC236}">
                <a16:creationId xmlns:a16="http://schemas.microsoft.com/office/drawing/2014/main" id="{9D024871-FCA1-4C03-98C6-4B14884DC27E}"/>
              </a:ext>
            </a:extLst>
          </p:cNvPr>
          <p:cNvSpPr>
            <a:spLocks noGrp="1"/>
          </p:cNvSpPr>
          <p:nvPr>
            <p:ph type="title"/>
          </p:nvPr>
        </p:nvSpPr>
        <p:spPr>
          <a:xfrm>
            <a:off x="1136428" y="627564"/>
            <a:ext cx="7474172" cy="1325563"/>
          </a:xfrm>
        </p:spPr>
        <p:txBody>
          <a:bodyPr>
            <a:normAutofit/>
          </a:bodyPr>
          <a:lstStyle/>
          <a:p>
            <a:r>
              <a:rPr lang="en-US" b="1" dirty="0"/>
              <a:t>Ludwig </a:t>
            </a:r>
            <a:r>
              <a:rPr lang="el-GR" b="1" dirty="0"/>
              <a:t>Wittgenstein</a:t>
            </a:r>
            <a:r>
              <a:rPr lang="en-US" b="1" dirty="0"/>
              <a:t> </a:t>
            </a:r>
            <a:br>
              <a:rPr lang="el-GR" b="1" dirty="0"/>
            </a:br>
            <a:r>
              <a:rPr lang="en-US" sz="3200" b="1" dirty="0"/>
              <a:t>(</a:t>
            </a:r>
            <a:r>
              <a:rPr lang="el-GR" sz="3200" b="1" dirty="0"/>
              <a:t>Αυστριακός φιλόσοφος)</a:t>
            </a:r>
            <a:endParaRPr lang="el-GR" b="1" dirty="0"/>
          </a:p>
        </p:txBody>
      </p:sp>
      <p:sp>
        <p:nvSpPr>
          <p:cNvPr id="3" name="Θέση περιεχομένου 2">
            <a:extLst>
              <a:ext uri="{FF2B5EF4-FFF2-40B4-BE49-F238E27FC236}">
                <a16:creationId xmlns:a16="http://schemas.microsoft.com/office/drawing/2014/main" id="{6722F52F-B8C9-4F15-B7D9-DDF758F3D86F}"/>
              </a:ext>
            </a:extLst>
          </p:cNvPr>
          <p:cNvSpPr>
            <a:spLocks noGrp="1"/>
          </p:cNvSpPr>
          <p:nvPr>
            <p:ph idx="1"/>
          </p:nvPr>
        </p:nvSpPr>
        <p:spPr>
          <a:xfrm>
            <a:off x="437267" y="2199887"/>
            <a:ext cx="7341705" cy="4168496"/>
          </a:xfrm>
        </p:spPr>
        <p:txBody>
          <a:bodyPr anchor="ctr">
            <a:noAutofit/>
          </a:bodyPr>
          <a:lstStyle/>
          <a:p>
            <a:pPr algn="just"/>
            <a:r>
              <a:rPr lang="el-GR" sz="2200" b="1" dirty="0"/>
              <a:t>Τα όρια του κόσμου μου είναι τα όρια της γλώσσας μου</a:t>
            </a:r>
            <a:r>
              <a:rPr lang="el-GR" sz="2200" dirty="0"/>
              <a:t>. </a:t>
            </a:r>
          </a:p>
          <a:p>
            <a:pPr algn="just"/>
            <a:r>
              <a:rPr lang="el-GR" sz="2200" dirty="0"/>
              <a:t>Αυτό σημαίνει, γνωρίζω τον κόσμο όσο μου επιτρέπουν οι γλωσσι­κές μου ικανότητες, επικοινωνώ με τον κόσμο και τα πράγματα στον βαθμό που έχω τις γλωσσικές προϋποθέσεις. </a:t>
            </a:r>
          </a:p>
          <a:p>
            <a:pPr algn="just"/>
            <a:r>
              <a:rPr lang="el-GR" sz="2200" b="1" dirty="0"/>
              <a:t>Οι δυνατότητες της διάνοιας του αν­θρώπου εξαρτώνται από το επίπεδο της γλώσσας που είναι σε θέση να μετα­χειρίζεται</a:t>
            </a:r>
            <a:r>
              <a:rPr lang="el-GR" sz="2200" dirty="0"/>
              <a:t>. </a:t>
            </a:r>
          </a:p>
          <a:p>
            <a:pPr algn="just"/>
            <a:r>
              <a:rPr lang="el-GR" sz="2200" dirty="0"/>
              <a:t>Γιατί, </a:t>
            </a:r>
            <a:r>
              <a:rPr lang="el-GR" sz="2200" b="1" i="1" dirty="0"/>
              <a:t>ο άνθρωπος του οποίου οι γλωσσικές δυνατότητες είναι περιορισμένες δεν μπορεί ούτε να εκφράσει αυτό που σκέπτεται ούτε και να σκεφθεί ολοκληρωμένα. </a:t>
            </a:r>
          </a:p>
        </p:txBody>
      </p:sp>
    </p:spTree>
    <p:extLst>
      <p:ext uri="{BB962C8B-B14F-4D97-AF65-F5344CB8AC3E}">
        <p14:creationId xmlns:p14="http://schemas.microsoft.com/office/powerpoint/2010/main" val="530888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D70C6E-11EA-4696-82C1-9BC1181D4A48}"/>
              </a:ext>
            </a:extLst>
          </p:cNvPr>
          <p:cNvSpPr>
            <a:spLocks noGrp="1"/>
          </p:cNvSpPr>
          <p:nvPr>
            <p:ph type="title"/>
          </p:nvPr>
        </p:nvSpPr>
        <p:spPr>
          <a:xfrm>
            <a:off x="838200" y="365125"/>
            <a:ext cx="10515600" cy="1325563"/>
          </a:xfrm>
        </p:spPr>
        <p:txBody>
          <a:bodyPr>
            <a:normAutofit/>
          </a:bodyPr>
          <a:lstStyle/>
          <a:p>
            <a:r>
              <a:rPr lang="el-GR" sz="3600" b="1" dirty="0"/>
              <a:t>Ένα παράδειγμα ουσιαστικής γλωσσικής εκπαίδευσης και διδασκαλίας:  </a:t>
            </a:r>
          </a:p>
        </p:txBody>
      </p:sp>
      <p:graphicFrame>
        <p:nvGraphicFramePr>
          <p:cNvPr id="5" name="Θέση περιεχομένου 2">
            <a:extLst>
              <a:ext uri="{FF2B5EF4-FFF2-40B4-BE49-F238E27FC236}">
                <a16:creationId xmlns:a16="http://schemas.microsoft.com/office/drawing/2014/main" id="{F44E4C85-1A81-4C27-9767-D2B0E042448A}"/>
              </a:ext>
            </a:extLst>
          </p:cNvPr>
          <p:cNvGraphicFramePr>
            <a:graphicFrameLocks noGrp="1"/>
          </p:cNvGraphicFramePr>
          <p:nvPr>
            <p:ph idx="1"/>
            <p:extLst>
              <p:ext uri="{D42A27DB-BD31-4B8C-83A1-F6EECF244321}">
                <p14:modId xmlns:p14="http://schemas.microsoft.com/office/powerpoint/2010/main" val="11218018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09654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TotalTime>
  <Words>1464</Words>
  <Application>Microsoft Office PowerPoint</Application>
  <PresentationFormat>Ευρεία οθόνη</PresentationFormat>
  <Paragraphs>65</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Calibri Light</vt:lpstr>
      <vt:lpstr>LucidaSans</vt:lpstr>
      <vt:lpstr>Θέμα του Office</vt:lpstr>
      <vt:lpstr>«Η γλωσσική καλλιέργεια των μαθητών και η εκπαίδευση στην ιδιότητα του πολίτη στο Δημοτικό Σχολείο».</vt:lpstr>
      <vt:lpstr>Ο ρόλος της (μητρικής) γλώσσας</vt:lpstr>
      <vt:lpstr>Η σημασία της γλωσσικής καλλιέργειας</vt:lpstr>
      <vt:lpstr>Γλωσσική διδασκαλία, πολιτισμός και ηθική ανάπτυξη του ανθρώπου.</vt:lpstr>
      <vt:lpstr>Γλώσσα και ανθρώπινη επικοινωνία</vt:lpstr>
      <vt:lpstr>Γλώσσα και νοημοσύνη</vt:lpstr>
      <vt:lpstr>Γεώργιος Μπαμπινιώτης,  τ. Πρύτανης ΕΚΠΑ, τ. Υπουργός Παιδείας, καθηγητής Γλωσσολογίας, Το ΒΗΜΑ</vt:lpstr>
      <vt:lpstr>Ludwig Wittgenstein  (Αυστριακός φιλόσοφος)</vt:lpstr>
      <vt:lpstr>Ένα παράδειγμα ουσιαστικής γλωσσικής εκπαίδευσης και διδασκαλίας:  </vt:lpstr>
      <vt:lpstr>Η γραμματική και το συντακτικό συμπληρώνουν και ολοκληρώνουν τη γλωσσική μας έκφραση,                                                          Γ. Μπαμπινιώτης, Το ΒΗΜΑ</vt:lpstr>
      <vt:lpstr>Γλώσσα και δημοκρατία,                      Νίκος Παρασκευόπουλος, καθηγητής Νομικής ΑΠΘ, Ελευθεροτυπία</vt:lpstr>
      <vt:lpstr>Συνέχεια από τον ίδιο…</vt:lpstr>
      <vt:lpstr>Το φαινόμενο της διπλής γλώσσας                                         απόσπασμα από το ηλεκτρονικό περιοδικό The TOC                                                                                                                Times Of Change</vt:lpstr>
      <vt:lpstr>Η γλώσσα ως μέσο ανάπτυξης της ηθικής συνείδησης, του διαλόγου και της επικοινωνίας στο δημοκρατικό πολίτευμα</vt:lpstr>
      <vt:lpstr> Αντί επιλόγου…                    Νίκος Παρασκευόπουλος, καθηγητής Νομικής ΑΠΘ, Ελευθεροτυπία </vt:lpstr>
      <vt:lpstr>Σας ευχαριστώ πολύ για την προσοχή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γλωσσική καλλιέργεια των μαθητών και η εκπαίδευση στην ιδιότητα του πολίτη στο Δημοτικό Σχολείο».</dc:title>
  <dc:creator>Ανδρέας Ζεργιώτης</dc:creator>
  <cp:lastModifiedBy>Ανδρέας Ζεργιώτης</cp:lastModifiedBy>
  <cp:revision>30</cp:revision>
  <dcterms:created xsi:type="dcterms:W3CDTF">2018-05-21T05:17:42Z</dcterms:created>
  <dcterms:modified xsi:type="dcterms:W3CDTF">2018-05-28T19:47:01Z</dcterms:modified>
</cp:coreProperties>
</file>