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207" r:id="rId1"/>
  </p:sldMasterIdLst>
  <p:notesMasterIdLst>
    <p:notesMasterId r:id="rId29"/>
  </p:notesMasterIdLst>
  <p:sldIdLst>
    <p:sldId id="256" r:id="rId2"/>
    <p:sldId id="364" r:id="rId3"/>
    <p:sldId id="366" r:id="rId4"/>
    <p:sldId id="313" r:id="rId5"/>
    <p:sldId id="367" r:id="rId6"/>
    <p:sldId id="309" r:id="rId7"/>
    <p:sldId id="368" r:id="rId8"/>
    <p:sldId id="349" r:id="rId9"/>
    <p:sldId id="350" r:id="rId10"/>
    <p:sldId id="373" r:id="rId11"/>
    <p:sldId id="351" r:id="rId12"/>
    <p:sldId id="352" r:id="rId13"/>
    <p:sldId id="353" r:id="rId14"/>
    <p:sldId id="354" r:id="rId15"/>
    <p:sldId id="355" r:id="rId16"/>
    <p:sldId id="356" r:id="rId17"/>
    <p:sldId id="346" r:id="rId18"/>
    <p:sldId id="372" r:id="rId19"/>
    <p:sldId id="369" r:id="rId20"/>
    <p:sldId id="359" r:id="rId21"/>
    <p:sldId id="374" r:id="rId22"/>
    <p:sldId id="360" r:id="rId23"/>
    <p:sldId id="361" r:id="rId24"/>
    <p:sldId id="362" r:id="rId25"/>
    <p:sldId id="363" r:id="rId26"/>
    <p:sldId id="370" r:id="rId27"/>
    <p:sldId id="347" r:id="rId28"/>
  </p:sldIdLst>
  <p:sldSz cx="9144000" cy="6858000" type="screen4x3"/>
  <p:notesSz cx="6858000" cy="9144000"/>
  <p:defaultTextStyle>
    <a:defPPr>
      <a:defRPr lang="el-GR"/>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1714" autoAdjust="0"/>
  </p:normalViewPr>
  <p:slideViewPr>
    <p:cSldViewPr>
      <p:cViewPr>
        <p:scale>
          <a:sx n="74" d="100"/>
          <a:sy n="74" d="100"/>
        </p:scale>
        <p:origin x="-1254" y="17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D6AD7BB-43E8-4155-8622-5F78B93F953D}" type="doc">
      <dgm:prSet loTypeId="urn:microsoft.com/office/officeart/2005/8/layout/vList6" loCatId="list" qsTypeId="urn:microsoft.com/office/officeart/2005/8/quickstyle/3d3" qsCatId="3D" csTypeId="urn:microsoft.com/office/officeart/2005/8/colors/colorful1#1" csCatId="colorful" phldr="1"/>
      <dgm:spPr/>
      <dgm:t>
        <a:bodyPr/>
        <a:lstStyle/>
        <a:p>
          <a:endParaRPr lang="en-GB"/>
        </a:p>
      </dgm:t>
    </dgm:pt>
    <dgm:pt modelId="{6BB2D40F-657B-4A7B-9B5F-CCFFBFF6EAD0}">
      <dgm:prSet phldrT="[Text]" custT="1"/>
      <dgm:spPr/>
      <dgm:t>
        <a:bodyPr/>
        <a:lstStyle/>
        <a:p>
          <a:r>
            <a:rPr lang="el-GR" sz="3300" b="1" dirty="0" smtClean="0"/>
            <a:t>Ποιότητα</a:t>
          </a:r>
          <a:endParaRPr lang="en-GB" sz="3300" b="1" dirty="0"/>
        </a:p>
      </dgm:t>
    </dgm:pt>
    <dgm:pt modelId="{472A7FBF-188D-4BDF-96AF-E158CCE4006D}" type="parTrans" cxnId="{D4719D19-5498-441A-9D3F-014B727D1F3C}">
      <dgm:prSet/>
      <dgm:spPr/>
      <dgm:t>
        <a:bodyPr/>
        <a:lstStyle/>
        <a:p>
          <a:endParaRPr lang="en-GB"/>
        </a:p>
      </dgm:t>
    </dgm:pt>
    <dgm:pt modelId="{9B398D55-87B4-4925-AFA2-8F7A7128AB2E}" type="sibTrans" cxnId="{D4719D19-5498-441A-9D3F-014B727D1F3C}">
      <dgm:prSet/>
      <dgm:spPr/>
      <dgm:t>
        <a:bodyPr/>
        <a:lstStyle/>
        <a:p>
          <a:endParaRPr lang="en-GB"/>
        </a:p>
      </dgm:t>
    </dgm:pt>
    <dgm:pt modelId="{01776D15-20FB-4C29-B34F-B0E25D1A9FEB}">
      <dgm:prSet phldrT="[Text]" custT="1"/>
      <dgm:spPr/>
      <dgm:t>
        <a:bodyPr/>
        <a:lstStyle/>
        <a:p>
          <a:r>
            <a:rPr lang="el-GR" sz="3300" b="1" dirty="0" smtClean="0"/>
            <a:t>Ισότητα</a:t>
          </a:r>
          <a:endParaRPr lang="en-GB" sz="3300" b="1" dirty="0"/>
        </a:p>
      </dgm:t>
    </dgm:pt>
    <dgm:pt modelId="{2AC72E5D-19E7-4D9B-AF2E-21C179439BD7}" type="parTrans" cxnId="{F0B5FF93-8389-4680-A7AD-574EE41A8F14}">
      <dgm:prSet/>
      <dgm:spPr/>
      <dgm:t>
        <a:bodyPr/>
        <a:lstStyle/>
        <a:p>
          <a:endParaRPr lang="en-GB"/>
        </a:p>
      </dgm:t>
    </dgm:pt>
    <dgm:pt modelId="{3E04974D-0EF4-48F8-BC2A-8CEDCC63B302}" type="sibTrans" cxnId="{F0B5FF93-8389-4680-A7AD-574EE41A8F14}">
      <dgm:prSet/>
      <dgm:spPr/>
      <dgm:t>
        <a:bodyPr/>
        <a:lstStyle/>
        <a:p>
          <a:endParaRPr lang="en-GB"/>
        </a:p>
      </dgm:t>
    </dgm:pt>
    <dgm:pt modelId="{67169D6E-E3CD-4195-A6DC-77FC925D3E90}">
      <dgm:prSet phldrT="[Text]" custT="1"/>
      <dgm:spPr/>
      <dgm:t>
        <a:bodyPr/>
        <a:lstStyle/>
        <a:p>
          <a:r>
            <a:rPr lang="el-GR" sz="1800" b="1" dirty="0" smtClean="0">
              <a:latin typeface="Calibri" pitchFamily="34" charset="0"/>
              <a:cs typeface="Calibri" pitchFamily="34" charset="0"/>
            </a:rPr>
            <a:t>Εξασφάλιση μέγιστων δυνατών μαθησιακών αποτελεσμάτων στο γνωστικό, συναισθηματικό και ψυχοκινητικό τομέα μάθησης των μαθητών</a:t>
          </a:r>
          <a:endParaRPr lang="en-GB" sz="1800" b="1" dirty="0">
            <a:latin typeface="Calibri" pitchFamily="34" charset="0"/>
            <a:cs typeface="Calibri" pitchFamily="34" charset="0"/>
          </a:endParaRPr>
        </a:p>
      </dgm:t>
    </dgm:pt>
    <dgm:pt modelId="{65FEEE3A-9608-465E-8FCD-960B975FB374}" type="parTrans" cxnId="{6855C6A7-8B1F-4E20-9A33-31E88220F097}">
      <dgm:prSet/>
      <dgm:spPr/>
      <dgm:t>
        <a:bodyPr/>
        <a:lstStyle/>
        <a:p>
          <a:endParaRPr lang="en-GB"/>
        </a:p>
      </dgm:t>
    </dgm:pt>
    <dgm:pt modelId="{D13663A7-3A73-4861-8A7E-FFEF0CD9C288}" type="sibTrans" cxnId="{6855C6A7-8B1F-4E20-9A33-31E88220F097}">
      <dgm:prSet/>
      <dgm:spPr/>
      <dgm:t>
        <a:bodyPr/>
        <a:lstStyle/>
        <a:p>
          <a:endParaRPr lang="en-GB"/>
        </a:p>
      </dgm:t>
    </dgm:pt>
    <dgm:pt modelId="{24481C82-AA88-48EA-A97D-77D7784318AD}">
      <dgm:prSet phldrT="[Text]" custT="1"/>
      <dgm:spPr/>
      <dgm:t>
        <a:bodyPr/>
        <a:lstStyle/>
        <a:p>
          <a:pPr marL="0" marR="0" indent="0" algn="l" defTabSz="914400" eaLnBrk="1" fontAlgn="auto" latinLnBrk="0" hangingPunct="1">
            <a:lnSpc>
              <a:spcPct val="100000"/>
            </a:lnSpc>
            <a:spcBef>
              <a:spcPts val="0"/>
            </a:spcBef>
            <a:spcAft>
              <a:spcPts val="0"/>
            </a:spcAft>
            <a:buClrTx/>
            <a:buSzTx/>
            <a:buFontTx/>
            <a:buNone/>
            <a:tabLst/>
            <a:defRPr/>
          </a:pPr>
          <a:r>
            <a:rPr lang="el-GR" sz="1800" b="1" dirty="0" smtClean="0">
              <a:latin typeface="Calibri" pitchFamily="34" charset="0"/>
              <a:cs typeface="Calibri" pitchFamily="34" charset="0"/>
            </a:rPr>
            <a:t>Παροχή ίσων εκπαιδευτικών ευκαιριών</a:t>
          </a:r>
          <a:endParaRPr lang="en-GB" sz="1800" b="1" dirty="0">
            <a:latin typeface="Calibri" pitchFamily="34" charset="0"/>
            <a:cs typeface="Calibri" pitchFamily="34" charset="0"/>
          </a:endParaRPr>
        </a:p>
      </dgm:t>
    </dgm:pt>
    <dgm:pt modelId="{2784F7B3-4120-4BF6-B1E1-755AE1D77B47}" type="parTrans" cxnId="{0D5C9F4B-FE29-47FC-BC7F-8C5ADA2304D9}">
      <dgm:prSet/>
      <dgm:spPr/>
      <dgm:t>
        <a:bodyPr/>
        <a:lstStyle/>
        <a:p>
          <a:endParaRPr lang="en-GB"/>
        </a:p>
      </dgm:t>
    </dgm:pt>
    <dgm:pt modelId="{7E5D903D-555E-47DC-B891-66FB78828E82}" type="sibTrans" cxnId="{0D5C9F4B-FE29-47FC-BC7F-8C5ADA2304D9}">
      <dgm:prSet/>
      <dgm:spPr/>
      <dgm:t>
        <a:bodyPr/>
        <a:lstStyle/>
        <a:p>
          <a:endParaRPr lang="en-GB"/>
        </a:p>
      </dgm:t>
    </dgm:pt>
    <dgm:pt modelId="{FBB93E32-0C77-4016-B45C-2C77242A4427}">
      <dgm:prSet phldrT="[Text]" custT="1"/>
      <dgm:spPr/>
      <dgm:t>
        <a:bodyPr/>
        <a:lstStyle/>
        <a:p>
          <a:pPr marL="0" marR="0" indent="0" algn="l" defTabSz="914400" eaLnBrk="1" fontAlgn="auto" latinLnBrk="0" hangingPunct="1">
            <a:lnSpc>
              <a:spcPct val="100000"/>
            </a:lnSpc>
            <a:spcBef>
              <a:spcPts val="0"/>
            </a:spcBef>
            <a:spcAft>
              <a:spcPts val="0"/>
            </a:spcAft>
            <a:buClrTx/>
            <a:buSzTx/>
            <a:buFontTx/>
            <a:buNone/>
            <a:tabLst/>
            <a:defRPr/>
          </a:pPr>
          <a:r>
            <a:rPr lang="en-US" sz="1800" b="1" dirty="0" smtClean="0">
              <a:latin typeface="Calibri" pitchFamily="34" charset="0"/>
              <a:cs typeface="Calibri" pitchFamily="34" charset="0"/>
            </a:rPr>
            <a:t>E</a:t>
          </a:r>
          <a:r>
            <a:rPr lang="el-GR" sz="1800" b="1" dirty="0" err="1" smtClean="0">
              <a:latin typeface="Calibri" pitchFamily="34" charset="0"/>
              <a:cs typeface="Calibri" pitchFamily="34" charset="0"/>
            </a:rPr>
            <a:t>λαχιστοποίηση</a:t>
          </a:r>
          <a:r>
            <a:rPr lang="el-GR" sz="1800" b="1" dirty="0" smtClean="0">
              <a:latin typeface="Calibri" pitchFamily="34" charset="0"/>
              <a:cs typeface="Calibri" pitchFamily="34" charset="0"/>
            </a:rPr>
            <a:t>  των μαθησιακών διαφορών μεταξύ των μαθητών που προέρχονται</a:t>
          </a:r>
          <a:r>
            <a:rPr lang="en-US" sz="1800" b="1" dirty="0" smtClean="0">
              <a:latin typeface="Calibri" pitchFamily="34" charset="0"/>
              <a:cs typeface="Calibri" pitchFamily="34" charset="0"/>
            </a:rPr>
            <a:t> </a:t>
          </a:r>
          <a:r>
            <a:rPr lang="el-GR" sz="1800" b="1" dirty="0" smtClean="0">
              <a:latin typeface="Calibri" pitchFamily="34" charset="0"/>
              <a:cs typeface="Calibri" pitchFamily="34" charset="0"/>
            </a:rPr>
            <a:t>από διαφορετικά κοινωνικοοικονομικά επίπεδα</a:t>
          </a:r>
          <a:r>
            <a:rPr lang="el-GR" sz="1800" dirty="0" smtClean="0">
              <a:latin typeface="Calibri" pitchFamily="34" charset="0"/>
              <a:cs typeface="Calibri" pitchFamily="34" charset="0"/>
            </a:rPr>
            <a:t> </a:t>
          </a:r>
          <a:endParaRPr lang="en-GB" sz="1800" dirty="0" smtClean="0">
            <a:latin typeface="Calibri" pitchFamily="34" charset="0"/>
            <a:cs typeface="Calibri" pitchFamily="34" charset="0"/>
          </a:endParaRPr>
        </a:p>
        <a:p>
          <a:endParaRPr lang="en-GB" b="1" dirty="0"/>
        </a:p>
      </dgm:t>
    </dgm:pt>
    <dgm:pt modelId="{DF56CD62-9DA3-4E6C-B8B2-A8F5824ECB93}" type="parTrans" cxnId="{DD1E5B44-9C13-4EB3-8F18-030BCFADAD2F}">
      <dgm:prSet/>
      <dgm:spPr/>
      <dgm:t>
        <a:bodyPr/>
        <a:lstStyle/>
        <a:p>
          <a:endParaRPr lang="en-GB"/>
        </a:p>
      </dgm:t>
    </dgm:pt>
    <dgm:pt modelId="{F562DDE7-5BD0-483B-8B0A-DD98430B16F4}" type="sibTrans" cxnId="{DD1E5B44-9C13-4EB3-8F18-030BCFADAD2F}">
      <dgm:prSet/>
      <dgm:spPr/>
      <dgm:t>
        <a:bodyPr/>
        <a:lstStyle/>
        <a:p>
          <a:endParaRPr lang="en-GB"/>
        </a:p>
      </dgm:t>
    </dgm:pt>
    <dgm:pt modelId="{B3CE2AD2-619C-42F2-93CC-E28E9B27E453}" type="pres">
      <dgm:prSet presAssocID="{8D6AD7BB-43E8-4155-8622-5F78B93F953D}" presName="Name0" presStyleCnt="0">
        <dgm:presLayoutVars>
          <dgm:dir/>
          <dgm:animLvl val="lvl"/>
          <dgm:resizeHandles/>
        </dgm:presLayoutVars>
      </dgm:prSet>
      <dgm:spPr/>
      <dgm:t>
        <a:bodyPr/>
        <a:lstStyle/>
        <a:p>
          <a:endParaRPr lang="en-GB"/>
        </a:p>
      </dgm:t>
    </dgm:pt>
    <dgm:pt modelId="{0DF6AFBA-57FD-4D49-B5F7-B96E315ACED5}" type="pres">
      <dgm:prSet presAssocID="{6BB2D40F-657B-4A7B-9B5F-CCFFBFF6EAD0}" presName="linNode" presStyleCnt="0"/>
      <dgm:spPr/>
    </dgm:pt>
    <dgm:pt modelId="{A17EE3F5-A904-4A86-AA48-48879650760E}" type="pres">
      <dgm:prSet presAssocID="{6BB2D40F-657B-4A7B-9B5F-CCFFBFF6EAD0}" presName="parentShp" presStyleLbl="node1" presStyleIdx="0" presStyleCnt="2" custLinFactNeighborX="-7662" custLinFactNeighborY="3220">
        <dgm:presLayoutVars>
          <dgm:bulletEnabled val="1"/>
        </dgm:presLayoutVars>
      </dgm:prSet>
      <dgm:spPr/>
      <dgm:t>
        <a:bodyPr/>
        <a:lstStyle/>
        <a:p>
          <a:endParaRPr lang="en-GB"/>
        </a:p>
      </dgm:t>
    </dgm:pt>
    <dgm:pt modelId="{7C526D7D-CAFC-4E87-B981-F841EE73A2DE}" type="pres">
      <dgm:prSet presAssocID="{6BB2D40F-657B-4A7B-9B5F-CCFFBFF6EAD0}" presName="childShp" presStyleLbl="bgAccFollowNode1" presStyleIdx="0" presStyleCnt="2">
        <dgm:presLayoutVars>
          <dgm:bulletEnabled val="1"/>
        </dgm:presLayoutVars>
      </dgm:prSet>
      <dgm:spPr/>
      <dgm:t>
        <a:bodyPr/>
        <a:lstStyle/>
        <a:p>
          <a:endParaRPr lang="en-GB"/>
        </a:p>
      </dgm:t>
    </dgm:pt>
    <dgm:pt modelId="{0CADEF7D-C836-41EC-8A99-3899AA44B1D1}" type="pres">
      <dgm:prSet presAssocID="{9B398D55-87B4-4925-AFA2-8F7A7128AB2E}" presName="spacing" presStyleCnt="0"/>
      <dgm:spPr/>
    </dgm:pt>
    <dgm:pt modelId="{44BD397A-398D-4911-BF26-90EC35D6AAFE}" type="pres">
      <dgm:prSet presAssocID="{01776D15-20FB-4C29-B34F-B0E25D1A9FEB}" presName="linNode" presStyleCnt="0"/>
      <dgm:spPr/>
    </dgm:pt>
    <dgm:pt modelId="{16D03333-9ADF-456F-858A-546763FB84FF}" type="pres">
      <dgm:prSet presAssocID="{01776D15-20FB-4C29-B34F-B0E25D1A9FEB}" presName="parentShp" presStyleLbl="node1" presStyleIdx="1" presStyleCnt="2">
        <dgm:presLayoutVars>
          <dgm:bulletEnabled val="1"/>
        </dgm:presLayoutVars>
      </dgm:prSet>
      <dgm:spPr/>
      <dgm:t>
        <a:bodyPr/>
        <a:lstStyle/>
        <a:p>
          <a:endParaRPr lang="en-GB"/>
        </a:p>
      </dgm:t>
    </dgm:pt>
    <dgm:pt modelId="{DA492468-316B-41FA-AD6F-ADD83D36074F}" type="pres">
      <dgm:prSet presAssocID="{01776D15-20FB-4C29-B34F-B0E25D1A9FEB}" presName="childShp" presStyleLbl="bgAccFollowNode1" presStyleIdx="1" presStyleCnt="2">
        <dgm:presLayoutVars>
          <dgm:bulletEnabled val="1"/>
        </dgm:presLayoutVars>
      </dgm:prSet>
      <dgm:spPr/>
      <dgm:t>
        <a:bodyPr/>
        <a:lstStyle/>
        <a:p>
          <a:endParaRPr lang="en-GB"/>
        </a:p>
      </dgm:t>
    </dgm:pt>
  </dgm:ptLst>
  <dgm:cxnLst>
    <dgm:cxn modelId="{DD1E5B44-9C13-4EB3-8F18-030BCFADAD2F}" srcId="{01776D15-20FB-4C29-B34F-B0E25D1A9FEB}" destId="{FBB93E32-0C77-4016-B45C-2C77242A4427}" srcOrd="1" destOrd="0" parTransId="{DF56CD62-9DA3-4E6C-B8B2-A8F5824ECB93}" sibTransId="{F562DDE7-5BD0-483B-8B0A-DD98430B16F4}"/>
    <dgm:cxn modelId="{72132182-60AE-40FD-803F-D1CE0902FCD1}" type="presOf" srcId="{24481C82-AA88-48EA-A97D-77D7784318AD}" destId="{DA492468-316B-41FA-AD6F-ADD83D36074F}" srcOrd="0" destOrd="0" presId="urn:microsoft.com/office/officeart/2005/8/layout/vList6"/>
    <dgm:cxn modelId="{6855C6A7-8B1F-4E20-9A33-31E88220F097}" srcId="{6BB2D40F-657B-4A7B-9B5F-CCFFBFF6EAD0}" destId="{67169D6E-E3CD-4195-A6DC-77FC925D3E90}" srcOrd="0" destOrd="0" parTransId="{65FEEE3A-9608-465E-8FCD-960B975FB374}" sibTransId="{D13663A7-3A73-4861-8A7E-FFEF0CD9C288}"/>
    <dgm:cxn modelId="{D4719D19-5498-441A-9D3F-014B727D1F3C}" srcId="{8D6AD7BB-43E8-4155-8622-5F78B93F953D}" destId="{6BB2D40F-657B-4A7B-9B5F-CCFFBFF6EAD0}" srcOrd="0" destOrd="0" parTransId="{472A7FBF-188D-4BDF-96AF-E158CCE4006D}" sibTransId="{9B398D55-87B4-4925-AFA2-8F7A7128AB2E}"/>
    <dgm:cxn modelId="{0D5C9F4B-FE29-47FC-BC7F-8C5ADA2304D9}" srcId="{01776D15-20FB-4C29-B34F-B0E25D1A9FEB}" destId="{24481C82-AA88-48EA-A97D-77D7784318AD}" srcOrd="0" destOrd="0" parTransId="{2784F7B3-4120-4BF6-B1E1-755AE1D77B47}" sibTransId="{7E5D903D-555E-47DC-B891-66FB78828E82}"/>
    <dgm:cxn modelId="{4EE35F3C-6B2E-4C29-A3C7-7AB5602A1AFC}" type="presOf" srcId="{6BB2D40F-657B-4A7B-9B5F-CCFFBFF6EAD0}" destId="{A17EE3F5-A904-4A86-AA48-48879650760E}" srcOrd="0" destOrd="0" presId="urn:microsoft.com/office/officeart/2005/8/layout/vList6"/>
    <dgm:cxn modelId="{7C5E3032-F226-4C61-B28D-FDCF40985ED4}" type="presOf" srcId="{67169D6E-E3CD-4195-A6DC-77FC925D3E90}" destId="{7C526D7D-CAFC-4E87-B981-F841EE73A2DE}" srcOrd="0" destOrd="0" presId="urn:microsoft.com/office/officeart/2005/8/layout/vList6"/>
    <dgm:cxn modelId="{36856CB9-2ED2-4C7B-84DE-00D8ABD0F0D2}" type="presOf" srcId="{FBB93E32-0C77-4016-B45C-2C77242A4427}" destId="{DA492468-316B-41FA-AD6F-ADD83D36074F}" srcOrd="0" destOrd="1" presId="urn:microsoft.com/office/officeart/2005/8/layout/vList6"/>
    <dgm:cxn modelId="{31A0D9A9-A3BF-46F6-A7E3-791DA91693F0}" type="presOf" srcId="{8D6AD7BB-43E8-4155-8622-5F78B93F953D}" destId="{B3CE2AD2-619C-42F2-93CC-E28E9B27E453}" srcOrd="0" destOrd="0" presId="urn:microsoft.com/office/officeart/2005/8/layout/vList6"/>
    <dgm:cxn modelId="{D09F8DB5-3D7D-4251-88A8-003CDA799293}" type="presOf" srcId="{01776D15-20FB-4C29-B34F-B0E25D1A9FEB}" destId="{16D03333-9ADF-456F-858A-546763FB84FF}" srcOrd="0" destOrd="0" presId="urn:microsoft.com/office/officeart/2005/8/layout/vList6"/>
    <dgm:cxn modelId="{F0B5FF93-8389-4680-A7AD-574EE41A8F14}" srcId="{8D6AD7BB-43E8-4155-8622-5F78B93F953D}" destId="{01776D15-20FB-4C29-B34F-B0E25D1A9FEB}" srcOrd="1" destOrd="0" parTransId="{2AC72E5D-19E7-4D9B-AF2E-21C179439BD7}" sibTransId="{3E04974D-0EF4-48F8-BC2A-8CEDCC63B302}"/>
    <dgm:cxn modelId="{4B626A00-92B6-46BF-BE13-3ECA6640E074}" type="presParOf" srcId="{B3CE2AD2-619C-42F2-93CC-E28E9B27E453}" destId="{0DF6AFBA-57FD-4D49-B5F7-B96E315ACED5}" srcOrd="0" destOrd="0" presId="urn:microsoft.com/office/officeart/2005/8/layout/vList6"/>
    <dgm:cxn modelId="{603BC303-EBCD-4D88-A797-0C890C60554A}" type="presParOf" srcId="{0DF6AFBA-57FD-4D49-B5F7-B96E315ACED5}" destId="{A17EE3F5-A904-4A86-AA48-48879650760E}" srcOrd="0" destOrd="0" presId="urn:microsoft.com/office/officeart/2005/8/layout/vList6"/>
    <dgm:cxn modelId="{62C8191B-3162-4D2F-BDA3-160A26F43819}" type="presParOf" srcId="{0DF6AFBA-57FD-4D49-B5F7-B96E315ACED5}" destId="{7C526D7D-CAFC-4E87-B981-F841EE73A2DE}" srcOrd="1" destOrd="0" presId="urn:microsoft.com/office/officeart/2005/8/layout/vList6"/>
    <dgm:cxn modelId="{7A2180BE-54DC-4B25-801E-012272E16CD6}" type="presParOf" srcId="{B3CE2AD2-619C-42F2-93CC-E28E9B27E453}" destId="{0CADEF7D-C836-41EC-8A99-3899AA44B1D1}" srcOrd="1" destOrd="0" presId="urn:microsoft.com/office/officeart/2005/8/layout/vList6"/>
    <dgm:cxn modelId="{E1994D58-76C5-4EAE-8DC6-E56DC5084AE5}" type="presParOf" srcId="{B3CE2AD2-619C-42F2-93CC-E28E9B27E453}" destId="{44BD397A-398D-4911-BF26-90EC35D6AAFE}" srcOrd="2" destOrd="0" presId="urn:microsoft.com/office/officeart/2005/8/layout/vList6"/>
    <dgm:cxn modelId="{A5DFD501-0843-4E15-9472-5ADD7640485B}" type="presParOf" srcId="{44BD397A-398D-4911-BF26-90EC35D6AAFE}" destId="{16D03333-9ADF-456F-858A-546763FB84FF}" srcOrd="0" destOrd="0" presId="urn:microsoft.com/office/officeart/2005/8/layout/vList6"/>
    <dgm:cxn modelId="{A575C0A9-D671-4774-BC30-9796C7D7FEAC}" type="presParOf" srcId="{44BD397A-398D-4911-BF26-90EC35D6AAFE}" destId="{DA492468-316B-41FA-AD6F-ADD83D36074F}" srcOrd="1" destOrd="0" presId="urn:microsoft.com/office/officeart/2005/8/layout/vList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C526D7D-CAFC-4E87-B981-F841EE73A2DE}">
      <dsp:nvSpPr>
        <dsp:cNvPr id="0" name=""/>
        <dsp:cNvSpPr/>
      </dsp:nvSpPr>
      <dsp:spPr>
        <a:xfrm>
          <a:off x="2486042" y="514"/>
          <a:ext cx="3729063" cy="2006577"/>
        </a:xfrm>
        <a:prstGeom prst="rightArrow">
          <a:avLst>
            <a:gd name="adj1" fmla="val 75000"/>
            <a:gd name="adj2" fmla="val 50000"/>
          </a:avLst>
        </a:prstGeom>
        <a:solidFill>
          <a:schemeClr val="accent2">
            <a:tint val="40000"/>
            <a:alpha val="9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11430" tIns="11430" rIns="11430" bIns="11430" numCol="1" spcCol="1270" anchor="t" anchorCtr="0">
          <a:noAutofit/>
        </a:bodyPr>
        <a:lstStyle/>
        <a:p>
          <a:pPr marL="171450" lvl="1" indent="-171450" algn="l" defTabSz="800100">
            <a:lnSpc>
              <a:spcPct val="90000"/>
            </a:lnSpc>
            <a:spcBef>
              <a:spcPct val="0"/>
            </a:spcBef>
            <a:spcAft>
              <a:spcPct val="15000"/>
            </a:spcAft>
            <a:buChar char="••"/>
          </a:pPr>
          <a:r>
            <a:rPr lang="el-GR" sz="1800" b="1" kern="1200" dirty="0" smtClean="0">
              <a:latin typeface="Calibri" pitchFamily="34" charset="0"/>
              <a:cs typeface="Calibri" pitchFamily="34" charset="0"/>
            </a:rPr>
            <a:t>Εξασφάλιση μέγιστων δυνατών μαθησιακών αποτελεσμάτων στο γνωστικό, συναισθηματικό και ψυχοκινητικό τομέα μάθησης των μαθητών</a:t>
          </a:r>
          <a:endParaRPr lang="en-GB" sz="1800" b="1" kern="1200" dirty="0">
            <a:latin typeface="Calibri" pitchFamily="34" charset="0"/>
            <a:cs typeface="Calibri" pitchFamily="34" charset="0"/>
          </a:endParaRPr>
        </a:p>
      </dsp:txBody>
      <dsp:txXfrm>
        <a:off x="2486042" y="251336"/>
        <a:ext cx="2976597" cy="1504933"/>
      </dsp:txXfrm>
    </dsp:sp>
    <dsp:sp modelId="{A17EE3F5-A904-4A86-AA48-48879650760E}">
      <dsp:nvSpPr>
        <dsp:cNvPr id="0" name=""/>
        <dsp:cNvSpPr/>
      </dsp:nvSpPr>
      <dsp:spPr>
        <a:xfrm>
          <a:off x="0" y="65126"/>
          <a:ext cx="2486042" cy="2006577"/>
        </a:xfrm>
        <a:prstGeom prst="roundRect">
          <a:avLst/>
        </a:prstGeom>
        <a:solidFill>
          <a:schemeClr val="accent2">
            <a:hueOff val="0"/>
            <a:satOff val="0"/>
            <a:lumOff val="0"/>
            <a:alphaOff val="0"/>
          </a:schemeClr>
        </a:solidFill>
        <a:ln>
          <a:noFill/>
        </a:ln>
        <a:effectLst>
          <a:outerShdw blurRad="50800" dist="25400" dir="5400000" rotWithShape="0">
            <a:srgbClr val="000000">
              <a:alpha val="4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25730" tIns="62865" rIns="125730" bIns="62865" numCol="1" spcCol="1270" anchor="ctr" anchorCtr="0">
          <a:noAutofit/>
        </a:bodyPr>
        <a:lstStyle/>
        <a:p>
          <a:pPr lvl="0" algn="ctr" defTabSz="1466850">
            <a:lnSpc>
              <a:spcPct val="90000"/>
            </a:lnSpc>
            <a:spcBef>
              <a:spcPct val="0"/>
            </a:spcBef>
            <a:spcAft>
              <a:spcPct val="35000"/>
            </a:spcAft>
          </a:pPr>
          <a:r>
            <a:rPr lang="el-GR" sz="3300" b="1" kern="1200" dirty="0" smtClean="0"/>
            <a:t>Ποιότητα</a:t>
          </a:r>
          <a:endParaRPr lang="en-GB" sz="3300" b="1" kern="1200" dirty="0"/>
        </a:p>
      </dsp:txBody>
      <dsp:txXfrm>
        <a:off x="97953" y="163079"/>
        <a:ext cx="2290136" cy="1810671"/>
      </dsp:txXfrm>
    </dsp:sp>
    <dsp:sp modelId="{DA492468-316B-41FA-AD6F-ADD83D36074F}">
      <dsp:nvSpPr>
        <dsp:cNvPr id="0" name=""/>
        <dsp:cNvSpPr/>
      </dsp:nvSpPr>
      <dsp:spPr>
        <a:xfrm>
          <a:off x="2486042" y="2207749"/>
          <a:ext cx="3729063" cy="2006577"/>
        </a:xfrm>
        <a:prstGeom prst="rightArrow">
          <a:avLst>
            <a:gd name="adj1" fmla="val 75000"/>
            <a:gd name="adj2" fmla="val 50000"/>
          </a:avLst>
        </a:prstGeom>
        <a:solidFill>
          <a:schemeClr val="accent3">
            <a:tint val="40000"/>
            <a:alpha val="9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11430" tIns="11430" rIns="11430" bIns="11430" numCol="1" spcCol="1270" anchor="t" anchorCtr="0">
          <a:noAutofit/>
        </a:bodyPr>
        <a:lstStyle/>
        <a:p>
          <a:pPr marL="0" marR="0" lvl="1" indent="0" algn="l" defTabSz="914400" eaLnBrk="1" fontAlgn="auto" latinLnBrk="0" hangingPunct="1">
            <a:lnSpc>
              <a:spcPct val="100000"/>
            </a:lnSpc>
            <a:spcBef>
              <a:spcPct val="0"/>
            </a:spcBef>
            <a:spcAft>
              <a:spcPts val="0"/>
            </a:spcAft>
            <a:buClrTx/>
            <a:buSzTx/>
            <a:buFontTx/>
            <a:buChar char="••"/>
            <a:tabLst/>
            <a:defRPr/>
          </a:pPr>
          <a:r>
            <a:rPr lang="el-GR" sz="1800" b="1" kern="1200" dirty="0" smtClean="0">
              <a:latin typeface="Calibri" pitchFamily="34" charset="0"/>
              <a:cs typeface="Calibri" pitchFamily="34" charset="0"/>
            </a:rPr>
            <a:t>Παροχή ίσων εκπαιδευτικών ευκαιριών</a:t>
          </a:r>
          <a:endParaRPr lang="en-GB" sz="1800" b="1" kern="1200" dirty="0">
            <a:latin typeface="Calibri" pitchFamily="34" charset="0"/>
            <a:cs typeface="Calibri" pitchFamily="34" charset="0"/>
          </a:endParaRPr>
        </a:p>
        <a:p>
          <a:pPr marL="0" marR="0" lvl="1" indent="0" algn="l" defTabSz="914400" eaLnBrk="1" fontAlgn="auto" latinLnBrk="0" hangingPunct="1">
            <a:lnSpc>
              <a:spcPct val="100000"/>
            </a:lnSpc>
            <a:spcBef>
              <a:spcPct val="0"/>
            </a:spcBef>
            <a:spcAft>
              <a:spcPts val="0"/>
            </a:spcAft>
            <a:buClrTx/>
            <a:buSzTx/>
            <a:buFontTx/>
            <a:buChar char="••"/>
            <a:tabLst/>
            <a:defRPr/>
          </a:pPr>
          <a:r>
            <a:rPr lang="en-US" sz="1800" b="1" kern="1200" dirty="0" smtClean="0">
              <a:latin typeface="Calibri" pitchFamily="34" charset="0"/>
              <a:cs typeface="Calibri" pitchFamily="34" charset="0"/>
            </a:rPr>
            <a:t>E</a:t>
          </a:r>
          <a:r>
            <a:rPr lang="el-GR" sz="1800" b="1" kern="1200" dirty="0" err="1" smtClean="0">
              <a:latin typeface="Calibri" pitchFamily="34" charset="0"/>
              <a:cs typeface="Calibri" pitchFamily="34" charset="0"/>
            </a:rPr>
            <a:t>λαχιστοποίηση</a:t>
          </a:r>
          <a:r>
            <a:rPr lang="el-GR" sz="1800" b="1" kern="1200" dirty="0" smtClean="0">
              <a:latin typeface="Calibri" pitchFamily="34" charset="0"/>
              <a:cs typeface="Calibri" pitchFamily="34" charset="0"/>
            </a:rPr>
            <a:t>  των μαθησιακών διαφορών μεταξύ των μαθητών που προέρχονται</a:t>
          </a:r>
          <a:r>
            <a:rPr lang="en-US" sz="1800" b="1" kern="1200" dirty="0" smtClean="0">
              <a:latin typeface="Calibri" pitchFamily="34" charset="0"/>
              <a:cs typeface="Calibri" pitchFamily="34" charset="0"/>
            </a:rPr>
            <a:t> </a:t>
          </a:r>
          <a:r>
            <a:rPr lang="el-GR" sz="1800" b="1" kern="1200" dirty="0" smtClean="0">
              <a:latin typeface="Calibri" pitchFamily="34" charset="0"/>
              <a:cs typeface="Calibri" pitchFamily="34" charset="0"/>
            </a:rPr>
            <a:t>από διαφορετικά κοινωνικοοικονομικά επίπεδα</a:t>
          </a:r>
          <a:r>
            <a:rPr lang="el-GR" sz="1800" kern="1200" dirty="0" smtClean="0">
              <a:latin typeface="Calibri" pitchFamily="34" charset="0"/>
              <a:cs typeface="Calibri" pitchFamily="34" charset="0"/>
            </a:rPr>
            <a:t> </a:t>
          </a:r>
          <a:endParaRPr lang="en-GB" sz="1800" kern="1200" dirty="0" smtClean="0">
            <a:latin typeface="Calibri" pitchFamily="34" charset="0"/>
            <a:cs typeface="Calibri" pitchFamily="34" charset="0"/>
          </a:endParaRPr>
        </a:p>
        <a:p>
          <a:pPr lvl="1">
            <a:spcBef>
              <a:spcPct val="0"/>
            </a:spcBef>
            <a:buChar char="••"/>
          </a:pPr>
          <a:endParaRPr lang="en-GB" b="1" kern="1200" dirty="0"/>
        </a:p>
      </dsp:txBody>
      <dsp:txXfrm>
        <a:off x="2486042" y="2458571"/>
        <a:ext cx="2976597" cy="1504933"/>
      </dsp:txXfrm>
    </dsp:sp>
    <dsp:sp modelId="{16D03333-9ADF-456F-858A-546763FB84FF}">
      <dsp:nvSpPr>
        <dsp:cNvPr id="0" name=""/>
        <dsp:cNvSpPr/>
      </dsp:nvSpPr>
      <dsp:spPr>
        <a:xfrm>
          <a:off x="0" y="2207749"/>
          <a:ext cx="2486042" cy="2006577"/>
        </a:xfrm>
        <a:prstGeom prst="roundRect">
          <a:avLst/>
        </a:prstGeom>
        <a:solidFill>
          <a:schemeClr val="accent3">
            <a:hueOff val="0"/>
            <a:satOff val="0"/>
            <a:lumOff val="0"/>
            <a:alphaOff val="0"/>
          </a:schemeClr>
        </a:solidFill>
        <a:ln>
          <a:noFill/>
        </a:ln>
        <a:effectLst>
          <a:outerShdw blurRad="50800" dist="25400" dir="5400000" rotWithShape="0">
            <a:srgbClr val="000000">
              <a:alpha val="4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25730" tIns="62865" rIns="125730" bIns="62865" numCol="1" spcCol="1270" anchor="ctr" anchorCtr="0">
          <a:noAutofit/>
        </a:bodyPr>
        <a:lstStyle/>
        <a:p>
          <a:pPr lvl="0" algn="ctr" defTabSz="1466850">
            <a:lnSpc>
              <a:spcPct val="90000"/>
            </a:lnSpc>
            <a:spcBef>
              <a:spcPct val="0"/>
            </a:spcBef>
            <a:spcAft>
              <a:spcPct val="35000"/>
            </a:spcAft>
          </a:pPr>
          <a:r>
            <a:rPr lang="el-GR" sz="3300" b="1" kern="1200" dirty="0" smtClean="0"/>
            <a:t>Ισότητα</a:t>
          </a:r>
          <a:endParaRPr lang="en-GB" sz="3300" b="1" kern="1200" dirty="0"/>
        </a:p>
      </dsp:txBody>
      <dsp:txXfrm>
        <a:off x="97953" y="2305702"/>
        <a:ext cx="2290136" cy="1810671"/>
      </dsp:txXfrm>
    </dsp:sp>
  </dsp:spTree>
</dsp:drawing>
</file>

<file path=ppt/diagrams/layout1.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cs typeface="+mn-cs"/>
              </a:defRPr>
            </a:lvl1pPr>
          </a:lstStyle>
          <a:p>
            <a:pPr>
              <a:defRPr/>
            </a:pPr>
            <a:endParaRPr lang="el-G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cs typeface="+mn-cs"/>
              </a:defRPr>
            </a:lvl1pPr>
          </a:lstStyle>
          <a:p>
            <a:pPr>
              <a:defRPr/>
            </a:pPr>
            <a:fld id="{38BDEF14-0521-4D07-B27B-62BB5C1736A1}" type="datetimeFigureOut">
              <a:rPr lang="el-GR"/>
              <a:pPr>
                <a:defRPr/>
              </a:pPr>
              <a:t>23/10/2015</a:t>
            </a:fld>
            <a:endParaRPr lang="el-G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l-GR"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l-GR"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cs typeface="+mn-cs"/>
              </a:defRPr>
            </a:lvl1pPr>
          </a:lstStyle>
          <a:p>
            <a:pPr>
              <a:defRPr/>
            </a:pPr>
            <a:endParaRPr lang="el-G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cs typeface="+mn-cs"/>
              </a:defRPr>
            </a:lvl1pPr>
          </a:lstStyle>
          <a:p>
            <a:pPr>
              <a:defRPr/>
            </a:pPr>
            <a:fld id="{C17D5397-BAA2-4100-A82A-228E7B0DDAE5}" type="slidenum">
              <a:rPr lang="el-GR"/>
              <a:pPr>
                <a:defRPr/>
              </a:pPr>
              <a:t>‹#›</a:t>
            </a:fld>
            <a:endParaRPr lang="el-GR"/>
          </a:p>
        </p:txBody>
      </p:sp>
    </p:spTree>
    <p:extLst>
      <p:ext uri="{BB962C8B-B14F-4D97-AF65-F5344CB8AC3E}">
        <p14:creationId xmlns:p14="http://schemas.microsoft.com/office/powerpoint/2010/main" val="212722986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noFill/>
          <a:ln>
            <a:solidFill>
              <a:srgbClr val="000000"/>
            </a:solidFill>
            <a:miter lim="800000"/>
            <a:headEnd/>
            <a:tailEnd/>
          </a:ln>
        </p:spPr>
      </p:sp>
      <p:sp>
        <p:nvSpPr>
          <p:cNvPr id="3379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smtClean="0"/>
          </a:p>
        </p:txBody>
      </p:sp>
      <p:sp>
        <p:nvSpPr>
          <p:cNvPr id="3174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a:defRPr/>
            </a:pPr>
            <a:fld id="{7F1AE62F-8AED-425E-B215-8260398A9698}" type="slidenum">
              <a:rPr lang="en-GB" smtClean="0"/>
              <a:pPr>
                <a:defRPr/>
              </a:pPr>
              <a:t>2</a:t>
            </a:fld>
            <a:endParaRPr lang="en-GB"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bwMode="auto">
          <a:noFill/>
          <a:ln>
            <a:solidFill>
              <a:srgbClr val="000000"/>
            </a:solidFill>
            <a:miter lim="800000"/>
            <a:headEnd/>
            <a:tailEnd/>
          </a:ln>
        </p:spPr>
      </p:sp>
      <p:sp>
        <p:nvSpPr>
          <p:cNvPr id="3481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smtClean="0"/>
          </a:p>
        </p:txBody>
      </p:sp>
      <p:sp>
        <p:nvSpPr>
          <p:cNvPr id="3277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a:defRPr/>
            </a:pPr>
            <a:fld id="{50E03780-C008-4E95-AEAB-51C722A72624}" type="slidenum">
              <a:rPr lang="en-GB" smtClean="0"/>
              <a:pPr>
                <a:defRPr/>
              </a:pPr>
              <a:t>3</a:t>
            </a:fld>
            <a:endParaRPr lang="en-GB"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bwMode="auto">
          <a:noFill/>
          <a:ln>
            <a:solidFill>
              <a:srgbClr val="000000"/>
            </a:solidFill>
            <a:miter lim="800000"/>
            <a:headEnd/>
            <a:tailEnd/>
          </a:ln>
        </p:spPr>
      </p:sp>
      <p:sp>
        <p:nvSpPr>
          <p:cNvPr id="3584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smtClean="0"/>
          </a:p>
        </p:txBody>
      </p:sp>
      <p:sp>
        <p:nvSpPr>
          <p:cNvPr id="3379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a:defRPr/>
            </a:pPr>
            <a:fld id="{71479999-035E-4806-9796-539DF643A445}" type="slidenum">
              <a:rPr lang="en-GB" smtClean="0"/>
              <a:pPr>
                <a:defRPr/>
              </a:pPr>
              <a:t>5</a:t>
            </a:fld>
            <a:endParaRPr lang="en-GB"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bwMode="auto">
          <a:noFill/>
          <a:ln>
            <a:solidFill>
              <a:srgbClr val="000000"/>
            </a:solidFill>
            <a:miter lim="800000"/>
            <a:headEnd/>
            <a:tailEnd/>
          </a:ln>
        </p:spPr>
      </p:sp>
      <p:sp>
        <p:nvSpPr>
          <p:cNvPr id="3686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
        <p:nvSpPr>
          <p:cNvPr id="4" name="Slide Number Placeholder 3"/>
          <p:cNvSpPr>
            <a:spLocks noGrp="1"/>
          </p:cNvSpPr>
          <p:nvPr>
            <p:ph type="sldNum" sz="quarter" idx="5"/>
          </p:nvPr>
        </p:nvSpPr>
        <p:spPr/>
        <p:txBody>
          <a:bodyPr/>
          <a:lstStyle/>
          <a:p>
            <a:pPr>
              <a:defRPr/>
            </a:pPr>
            <a:fld id="{EBC09D66-E2B1-4CCD-8AF5-57B6F9462B2F}" type="slidenum">
              <a:rPr lang="el-GR" smtClean="0"/>
              <a:pPr>
                <a:defRPr/>
              </a:pPr>
              <a:t>7</a:t>
            </a:fld>
            <a:endParaRPr lang="el-G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
          <p:cNvSpPr/>
          <p:nvPr/>
        </p:nvSpPr>
        <p:spPr>
          <a:xfrm flipV="1">
            <a:off x="5410200" y="3810000"/>
            <a:ext cx="3733800" cy="90488"/>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5" name="Rectangle 4"/>
          <p:cNvSpPr/>
          <p:nvPr/>
        </p:nvSpPr>
        <p:spPr>
          <a:xfrm flipV="1">
            <a:off x="5410200" y="3897313"/>
            <a:ext cx="3733800" cy="19208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6" name="Rectangle 5"/>
          <p:cNvSpPr/>
          <p:nvPr/>
        </p:nvSpPr>
        <p:spPr>
          <a:xfrm flipV="1">
            <a:off x="5410200" y="4114800"/>
            <a:ext cx="3733800" cy="9525"/>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7" name="Rectangle 6"/>
          <p:cNvSpPr/>
          <p:nvPr/>
        </p:nvSpPr>
        <p:spPr>
          <a:xfrm flipV="1">
            <a:off x="5410200" y="4164013"/>
            <a:ext cx="1965325" cy="19050"/>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0" name="Rectangle 9"/>
          <p:cNvSpPr/>
          <p:nvPr/>
        </p:nvSpPr>
        <p:spPr>
          <a:xfrm flipV="1">
            <a:off x="5410200" y="4198938"/>
            <a:ext cx="1965325" cy="9525"/>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useBgFill="1">
        <p:nvSpPr>
          <p:cNvPr id="11" name="Rounded Rectangle 10"/>
          <p:cNvSpPr/>
          <p:nvPr/>
        </p:nvSpPr>
        <p:spPr bwMode="white">
          <a:xfrm>
            <a:off x="5410200" y="3962400"/>
            <a:ext cx="3063875" cy="26988"/>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useBgFill="1">
        <p:nvSpPr>
          <p:cNvPr id="12" name="Rounded Rectangle 11"/>
          <p:cNvSpPr/>
          <p:nvPr/>
        </p:nvSpPr>
        <p:spPr bwMode="white">
          <a:xfrm>
            <a:off x="7377113" y="4060825"/>
            <a:ext cx="1600200" cy="36513"/>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3" name="Rectangle 12"/>
          <p:cNvSpPr/>
          <p:nvPr/>
        </p:nvSpPr>
        <p:spPr>
          <a:xfrm>
            <a:off x="0" y="3649663"/>
            <a:ext cx="9144000" cy="24447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4" name="Rectangle 13"/>
          <p:cNvSpPr/>
          <p:nvPr/>
        </p:nvSpPr>
        <p:spPr>
          <a:xfrm>
            <a:off x="0" y="3675063"/>
            <a:ext cx="9144000" cy="1412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5" name="Rectangle 14"/>
          <p:cNvSpPr/>
          <p:nvPr/>
        </p:nvSpPr>
        <p:spPr>
          <a:xfrm flipV="1">
            <a:off x="6413500" y="3643313"/>
            <a:ext cx="2730500" cy="247650"/>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6" name="Rectangle 15"/>
          <p:cNvSpPr/>
          <p:nvPr/>
        </p:nvSpPr>
        <p:spPr>
          <a:xfrm>
            <a:off x="0" y="0"/>
            <a:ext cx="9144000" cy="370205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lang="en-US" smtClean="0"/>
              <a:t>Click to edit Master title style</a:t>
            </a:r>
            <a:endParaRPr lang="en-US"/>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17" name="Date Placeholder 27"/>
          <p:cNvSpPr>
            <a:spLocks noGrp="1"/>
          </p:cNvSpPr>
          <p:nvPr>
            <p:ph type="dt" sz="half" idx="10"/>
          </p:nvPr>
        </p:nvSpPr>
        <p:spPr>
          <a:xfrm>
            <a:off x="6705600" y="4206875"/>
            <a:ext cx="960438" cy="457200"/>
          </a:xfrm>
        </p:spPr>
        <p:txBody>
          <a:bodyPr/>
          <a:lstStyle>
            <a:lvl1pPr>
              <a:defRPr/>
            </a:lvl1pPr>
          </a:lstStyle>
          <a:p>
            <a:pPr>
              <a:defRPr/>
            </a:pPr>
            <a:fld id="{5A164725-7F52-4988-AB3D-656309127ABF}" type="datetimeFigureOut">
              <a:rPr lang="el-GR"/>
              <a:pPr>
                <a:defRPr/>
              </a:pPr>
              <a:t>23/10/2015</a:t>
            </a:fld>
            <a:endParaRPr lang="el-GR" dirty="0"/>
          </a:p>
        </p:txBody>
      </p:sp>
      <p:sp>
        <p:nvSpPr>
          <p:cNvPr id="18" name="Footer Placeholder 16"/>
          <p:cNvSpPr>
            <a:spLocks noGrp="1"/>
          </p:cNvSpPr>
          <p:nvPr>
            <p:ph type="ftr" sz="quarter" idx="11"/>
          </p:nvPr>
        </p:nvSpPr>
        <p:spPr>
          <a:xfrm>
            <a:off x="5410200" y="4205288"/>
            <a:ext cx="1295400" cy="457200"/>
          </a:xfrm>
        </p:spPr>
        <p:txBody>
          <a:bodyPr/>
          <a:lstStyle>
            <a:lvl1pPr>
              <a:defRPr/>
            </a:lvl1pPr>
          </a:lstStyle>
          <a:p>
            <a:pPr>
              <a:defRPr/>
            </a:pPr>
            <a:endParaRPr lang="el-GR"/>
          </a:p>
        </p:txBody>
      </p:sp>
      <p:sp>
        <p:nvSpPr>
          <p:cNvPr id="19" name="Slide Number Placeholder 28"/>
          <p:cNvSpPr>
            <a:spLocks noGrp="1"/>
          </p:cNvSpPr>
          <p:nvPr>
            <p:ph type="sldNum" sz="quarter" idx="12"/>
          </p:nvPr>
        </p:nvSpPr>
        <p:spPr>
          <a:xfrm>
            <a:off x="8320088" y="1588"/>
            <a:ext cx="747712" cy="365125"/>
          </a:xfrm>
        </p:spPr>
        <p:txBody>
          <a:bodyPr/>
          <a:lstStyle>
            <a:lvl1pPr algn="r">
              <a:defRPr sz="1800">
                <a:solidFill>
                  <a:schemeClr val="bg1"/>
                </a:solidFill>
              </a:defRPr>
            </a:lvl1pPr>
          </a:lstStyle>
          <a:p>
            <a:pPr>
              <a:defRPr/>
            </a:pPr>
            <a:fld id="{260D83F4-596E-46C1-80DE-7A28E0782243}" type="slidenum">
              <a:rPr lang="el-GR"/>
              <a:pPr>
                <a:defRPr/>
              </a:pPr>
              <a:t>‹#›</a:t>
            </a:fld>
            <a:endParaRPr lang="el-GR"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D649965C-BB48-4A1E-AA23-785C15D5CF2A}" type="datetimeFigureOut">
              <a:rPr lang="el-GR"/>
              <a:pPr>
                <a:defRPr/>
              </a:pPr>
              <a:t>23/10/2015</a:t>
            </a:fld>
            <a:endParaRPr lang="el-GR" dirty="0"/>
          </a:p>
        </p:txBody>
      </p:sp>
      <p:sp>
        <p:nvSpPr>
          <p:cNvPr id="5" name="Footer Placeholder 2"/>
          <p:cNvSpPr>
            <a:spLocks noGrp="1"/>
          </p:cNvSpPr>
          <p:nvPr>
            <p:ph type="ftr" sz="quarter" idx="11"/>
          </p:nvPr>
        </p:nvSpPr>
        <p:spPr/>
        <p:txBody>
          <a:bodyPr/>
          <a:lstStyle>
            <a:lvl1pPr>
              <a:defRPr/>
            </a:lvl1pPr>
          </a:lstStyle>
          <a:p>
            <a:pPr>
              <a:defRPr/>
            </a:pPr>
            <a:endParaRPr lang="el-GR"/>
          </a:p>
        </p:txBody>
      </p:sp>
      <p:sp>
        <p:nvSpPr>
          <p:cNvPr id="6" name="Slide Number Placeholder 22"/>
          <p:cNvSpPr>
            <a:spLocks noGrp="1"/>
          </p:cNvSpPr>
          <p:nvPr>
            <p:ph type="sldNum" sz="quarter" idx="12"/>
          </p:nvPr>
        </p:nvSpPr>
        <p:spPr/>
        <p:txBody>
          <a:bodyPr/>
          <a:lstStyle>
            <a:lvl1pPr>
              <a:defRPr/>
            </a:lvl1pPr>
          </a:lstStyle>
          <a:p>
            <a:pPr>
              <a:defRPr/>
            </a:pPr>
            <a:fld id="{DAD81168-665B-4E1B-BA14-F21A54B9DA90}" type="slidenum">
              <a:rPr lang="el-GR"/>
              <a:pPr>
                <a:defRPr/>
              </a:pPr>
              <a:t>‹#›</a:t>
            </a:fld>
            <a:endParaRPr lang="el-G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4FAAA405-27E7-4247-92DA-248C4B4F8B40}" type="datetimeFigureOut">
              <a:rPr lang="el-GR"/>
              <a:pPr>
                <a:defRPr/>
              </a:pPr>
              <a:t>23/10/2015</a:t>
            </a:fld>
            <a:endParaRPr lang="el-GR" dirty="0"/>
          </a:p>
        </p:txBody>
      </p:sp>
      <p:sp>
        <p:nvSpPr>
          <p:cNvPr id="5" name="Footer Placeholder 2"/>
          <p:cNvSpPr>
            <a:spLocks noGrp="1"/>
          </p:cNvSpPr>
          <p:nvPr>
            <p:ph type="ftr" sz="quarter" idx="11"/>
          </p:nvPr>
        </p:nvSpPr>
        <p:spPr/>
        <p:txBody>
          <a:bodyPr/>
          <a:lstStyle>
            <a:lvl1pPr>
              <a:defRPr/>
            </a:lvl1pPr>
          </a:lstStyle>
          <a:p>
            <a:pPr>
              <a:defRPr/>
            </a:pPr>
            <a:endParaRPr lang="el-GR"/>
          </a:p>
        </p:txBody>
      </p:sp>
      <p:sp>
        <p:nvSpPr>
          <p:cNvPr id="6" name="Slide Number Placeholder 22"/>
          <p:cNvSpPr>
            <a:spLocks noGrp="1"/>
          </p:cNvSpPr>
          <p:nvPr>
            <p:ph type="sldNum" sz="quarter" idx="12"/>
          </p:nvPr>
        </p:nvSpPr>
        <p:spPr/>
        <p:txBody>
          <a:bodyPr/>
          <a:lstStyle>
            <a:lvl1pPr>
              <a:defRPr/>
            </a:lvl1pPr>
          </a:lstStyle>
          <a:p>
            <a:pPr>
              <a:defRPr/>
            </a:pPr>
            <a:fld id="{9489B746-3D3F-45D4-83B8-2E26D912F6B8}" type="slidenum">
              <a:rPr lang="el-GR"/>
              <a:pPr>
                <a:defRPr/>
              </a:pPr>
              <a:t>‹#›</a:t>
            </a:fld>
            <a:endParaRPr lang="el-G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7E91D40B-79D0-4A04-BEF6-03E09360D7D4}" type="datetimeFigureOut">
              <a:rPr lang="el-GR"/>
              <a:pPr>
                <a:defRPr/>
              </a:pPr>
              <a:t>23/10/2015</a:t>
            </a:fld>
            <a:endParaRPr lang="el-GR" dirty="0"/>
          </a:p>
        </p:txBody>
      </p:sp>
      <p:sp>
        <p:nvSpPr>
          <p:cNvPr id="5" name="Footer Placeholder 2"/>
          <p:cNvSpPr>
            <a:spLocks noGrp="1"/>
          </p:cNvSpPr>
          <p:nvPr>
            <p:ph type="ftr" sz="quarter" idx="11"/>
          </p:nvPr>
        </p:nvSpPr>
        <p:spPr/>
        <p:txBody>
          <a:bodyPr/>
          <a:lstStyle>
            <a:lvl1pPr>
              <a:defRPr/>
            </a:lvl1pPr>
          </a:lstStyle>
          <a:p>
            <a:pPr>
              <a:defRPr/>
            </a:pPr>
            <a:endParaRPr lang="el-GR"/>
          </a:p>
        </p:txBody>
      </p:sp>
      <p:sp>
        <p:nvSpPr>
          <p:cNvPr id="6" name="Slide Number Placeholder 22"/>
          <p:cNvSpPr>
            <a:spLocks noGrp="1"/>
          </p:cNvSpPr>
          <p:nvPr>
            <p:ph type="sldNum" sz="quarter" idx="12"/>
          </p:nvPr>
        </p:nvSpPr>
        <p:spPr/>
        <p:txBody>
          <a:bodyPr/>
          <a:lstStyle>
            <a:lvl1pPr>
              <a:defRPr/>
            </a:lvl1pPr>
          </a:lstStyle>
          <a:p>
            <a:pPr>
              <a:defRPr/>
            </a:pPr>
            <a:fld id="{5CD0F9BF-82DA-4E64-9893-D15B057C1B5B}" type="slidenum">
              <a:rPr lang="el-GR"/>
              <a:pPr>
                <a:defRPr/>
              </a:pPr>
              <a:t>‹#›</a:t>
            </a:fld>
            <a:endParaRPr lang="el-G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lang="en-US" smtClean="0"/>
              <a:t>Click to edit Master title style</a:t>
            </a:r>
            <a:endParaRPr lang="en-US"/>
          </a:p>
        </p:txBody>
      </p:sp>
      <p:sp>
        <p:nvSpPr>
          <p:cNvPr id="3" name="Text Placeholder 2"/>
          <p:cNvSpPr>
            <a:spLocks noGrp="1"/>
          </p:cNvSpPr>
          <p:nvPr>
            <p:ph type="body" idx="1"/>
          </p:nvPr>
        </p:nvSpPr>
        <p:spPr>
          <a:xfrm>
            <a:off x="722313" y="3367088"/>
            <a:ext cx="7772400" cy="1509712"/>
          </a:xfrm>
        </p:spPr>
        <p:txBody>
          <a:bodyPr/>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4" name="Date Placeholder 13"/>
          <p:cNvSpPr>
            <a:spLocks noGrp="1"/>
          </p:cNvSpPr>
          <p:nvPr>
            <p:ph type="dt" sz="half" idx="10"/>
          </p:nvPr>
        </p:nvSpPr>
        <p:spPr/>
        <p:txBody>
          <a:bodyPr/>
          <a:lstStyle>
            <a:lvl1pPr>
              <a:defRPr/>
            </a:lvl1pPr>
          </a:lstStyle>
          <a:p>
            <a:pPr>
              <a:defRPr/>
            </a:pPr>
            <a:fld id="{454E3A4D-F609-4A8E-BF35-8A43D71948F1}" type="datetimeFigureOut">
              <a:rPr lang="el-GR"/>
              <a:pPr>
                <a:defRPr/>
              </a:pPr>
              <a:t>23/10/2015</a:t>
            </a:fld>
            <a:endParaRPr lang="el-GR" dirty="0"/>
          </a:p>
        </p:txBody>
      </p:sp>
      <p:sp>
        <p:nvSpPr>
          <p:cNvPr id="5" name="Footer Placeholder 2"/>
          <p:cNvSpPr>
            <a:spLocks noGrp="1"/>
          </p:cNvSpPr>
          <p:nvPr>
            <p:ph type="ftr" sz="quarter" idx="11"/>
          </p:nvPr>
        </p:nvSpPr>
        <p:spPr/>
        <p:txBody>
          <a:bodyPr/>
          <a:lstStyle>
            <a:lvl1pPr>
              <a:defRPr/>
            </a:lvl1pPr>
          </a:lstStyle>
          <a:p>
            <a:pPr>
              <a:defRPr/>
            </a:pPr>
            <a:endParaRPr lang="el-GR"/>
          </a:p>
        </p:txBody>
      </p:sp>
      <p:sp>
        <p:nvSpPr>
          <p:cNvPr id="6" name="Slide Number Placeholder 22"/>
          <p:cNvSpPr>
            <a:spLocks noGrp="1"/>
          </p:cNvSpPr>
          <p:nvPr>
            <p:ph type="sldNum" sz="quarter" idx="12"/>
          </p:nvPr>
        </p:nvSpPr>
        <p:spPr/>
        <p:txBody>
          <a:bodyPr/>
          <a:lstStyle>
            <a:lvl1pPr>
              <a:defRPr/>
            </a:lvl1pPr>
          </a:lstStyle>
          <a:p>
            <a:pPr>
              <a:defRPr/>
            </a:pPr>
            <a:fld id="{DBD865A5-3336-4938-AD70-793A4B0E1CE9}" type="slidenum">
              <a:rPr lang="el-GR"/>
              <a:pPr>
                <a:defRPr/>
              </a:pPr>
              <a:t>‹#›</a:t>
            </a:fld>
            <a:endParaRPr lang="el-G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fld id="{F434552C-0814-4DC0-B051-74925F7890D3}" type="datetimeFigureOut">
              <a:rPr lang="el-GR"/>
              <a:pPr>
                <a:defRPr/>
              </a:pPr>
              <a:t>23/10/2015</a:t>
            </a:fld>
            <a:endParaRPr lang="el-GR" dirty="0"/>
          </a:p>
        </p:txBody>
      </p:sp>
      <p:sp>
        <p:nvSpPr>
          <p:cNvPr id="6" name="Footer Placeholder 2"/>
          <p:cNvSpPr>
            <a:spLocks noGrp="1"/>
          </p:cNvSpPr>
          <p:nvPr>
            <p:ph type="ftr" sz="quarter" idx="11"/>
          </p:nvPr>
        </p:nvSpPr>
        <p:spPr/>
        <p:txBody>
          <a:bodyPr/>
          <a:lstStyle>
            <a:lvl1pPr>
              <a:defRPr/>
            </a:lvl1pPr>
          </a:lstStyle>
          <a:p>
            <a:pPr>
              <a:defRPr/>
            </a:pPr>
            <a:endParaRPr lang="el-GR"/>
          </a:p>
        </p:txBody>
      </p:sp>
      <p:sp>
        <p:nvSpPr>
          <p:cNvPr id="7" name="Slide Number Placeholder 22"/>
          <p:cNvSpPr>
            <a:spLocks noGrp="1"/>
          </p:cNvSpPr>
          <p:nvPr>
            <p:ph type="sldNum" sz="quarter" idx="12"/>
          </p:nvPr>
        </p:nvSpPr>
        <p:spPr/>
        <p:txBody>
          <a:bodyPr/>
          <a:lstStyle>
            <a:lvl1pPr>
              <a:defRPr/>
            </a:lvl1pPr>
          </a:lstStyle>
          <a:p>
            <a:pPr>
              <a:defRPr/>
            </a:pPr>
            <a:fld id="{5AF569A1-F26E-4C94-8DE6-795976B2BECA}" type="slidenum">
              <a:rPr lang="el-GR"/>
              <a:pPr>
                <a:defRPr/>
              </a:pPr>
              <a:t>‹#›</a:t>
            </a:fld>
            <a:endParaRPr lang="el-G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lstStyle>
            <a:lvl1pPr>
              <a:defRPr sz="4000" b="0" i="0" cap="none" baseline="0"/>
            </a:lvl1pPr>
          </a:lstStyle>
          <a:p>
            <a:r>
              <a:rPr lang="en-US" smtClean="0"/>
              <a:t>Click to edit Master title style</a:t>
            </a:r>
            <a:endParaRPr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25"/>
          <p:cNvSpPr>
            <a:spLocks noGrp="1"/>
          </p:cNvSpPr>
          <p:nvPr>
            <p:ph type="dt" sz="half" idx="10"/>
          </p:nvPr>
        </p:nvSpPr>
        <p:spPr/>
        <p:txBody>
          <a:bodyPr rtlCol="0"/>
          <a:lstStyle>
            <a:lvl1pPr>
              <a:defRPr/>
            </a:lvl1pPr>
          </a:lstStyle>
          <a:p>
            <a:pPr>
              <a:defRPr/>
            </a:pPr>
            <a:fld id="{D75544B6-2615-48FE-814B-59357448BC55}" type="datetimeFigureOut">
              <a:rPr lang="el-GR"/>
              <a:pPr>
                <a:defRPr/>
              </a:pPr>
              <a:t>23/10/2015</a:t>
            </a:fld>
            <a:endParaRPr lang="el-GR" dirty="0"/>
          </a:p>
        </p:txBody>
      </p:sp>
      <p:sp>
        <p:nvSpPr>
          <p:cNvPr id="8" name="Slide Number Placeholder 26"/>
          <p:cNvSpPr>
            <a:spLocks noGrp="1"/>
          </p:cNvSpPr>
          <p:nvPr>
            <p:ph type="sldNum" sz="quarter" idx="11"/>
          </p:nvPr>
        </p:nvSpPr>
        <p:spPr/>
        <p:txBody>
          <a:bodyPr rtlCol="0"/>
          <a:lstStyle>
            <a:lvl1pPr>
              <a:defRPr/>
            </a:lvl1pPr>
          </a:lstStyle>
          <a:p>
            <a:pPr>
              <a:defRPr/>
            </a:pPr>
            <a:fld id="{DD681F5F-0613-4A6C-9230-627345A5CE30}" type="slidenum">
              <a:rPr lang="el-GR"/>
              <a:pPr>
                <a:defRPr/>
              </a:pPr>
              <a:t>‹#›</a:t>
            </a:fld>
            <a:endParaRPr lang="el-GR" dirty="0"/>
          </a:p>
        </p:txBody>
      </p:sp>
      <p:sp>
        <p:nvSpPr>
          <p:cNvPr id="9" name="Footer Placeholder 27"/>
          <p:cNvSpPr>
            <a:spLocks noGrp="1"/>
          </p:cNvSpPr>
          <p:nvPr>
            <p:ph type="ftr" sz="quarter" idx="12"/>
          </p:nvPr>
        </p:nvSpPr>
        <p:spPr/>
        <p:txBody>
          <a:bodyPr rtlCol="0"/>
          <a:lstStyle>
            <a:lvl1pPr>
              <a:defRPr/>
            </a:lvl1pPr>
          </a:lstStyle>
          <a:p>
            <a:pPr>
              <a:defRPr/>
            </a:pPr>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lstStyle>
            <a:lvl1pPr>
              <a:defRPr sz="4000">
                <a:solidFill>
                  <a:schemeClr val="tx2"/>
                </a:solidFill>
              </a:defRPr>
            </a:lvl1pPr>
          </a:lstStyle>
          <a:p>
            <a:r>
              <a:rPr lang="en-US" smtClean="0"/>
              <a:t>Click to edit Master title style</a:t>
            </a:r>
            <a:endParaRPr lang="en-US"/>
          </a:p>
        </p:txBody>
      </p:sp>
      <p:sp>
        <p:nvSpPr>
          <p:cNvPr id="3" name="Date Placeholder 2"/>
          <p:cNvSpPr>
            <a:spLocks noGrp="1"/>
          </p:cNvSpPr>
          <p:nvPr>
            <p:ph type="dt" sz="half" idx="10"/>
          </p:nvPr>
        </p:nvSpPr>
        <p:spPr>
          <a:xfrm>
            <a:off x="6583363" y="612775"/>
            <a:ext cx="957262" cy="457200"/>
          </a:xfrm>
        </p:spPr>
        <p:txBody>
          <a:bodyPr/>
          <a:lstStyle>
            <a:lvl1pPr>
              <a:defRPr/>
            </a:lvl1pPr>
          </a:lstStyle>
          <a:p>
            <a:pPr>
              <a:defRPr/>
            </a:pPr>
            <a:fld id="{C75D7908-AEA7-42D6-BAA2-402118397D26}" type="datetimeFigureOut">
              <a:rPr lang="el-GR"/>
              <a:pPr>
                <a:defRPr/>
              </a:pPr>
              <a:t>23/10/2015</a:t>
            </a:fld>
            <a:endParaRPr lang="el-GR" dirty="0"/>
          </a:p>
        </p:txBody>
      </p:sp>
      <p:sp>
        <p:nvSpPr>
          <p:cNvPr id="4" name="Footer Placeholder 3"/>
          <p:cNvSpPr>
            <a:spLocks noGrp="1"/>
          </p:cNvSpPr>
          <p:nvPr>
            <p:ph type="ftr" sz="quarter" idx="11"/>
          </p:nvPr>
        </p:nvSpPr>
        <p:spPr/>
        <p:txBody>
          <a:bodyPr/>
          <a:lstStyle>
            <a:lvl1pPr>
              <a:defRPr/>
            </a:lvl1pPr>
          </a:lstStyle>
          <a:p>
            <a:pPr>
              <a:defRPr/>
            </a:pPr>
            <a:endParaRPr lang="el-GR"/>
          </a:p>
        </p:txBody>
      </p:sp>
      <p:sp>
        <p:nvSpPr>
          <p:cNvPr id="5" name="Slide Number Placeholder 4"/>
          <p:cNvSpPr>
            <a:spLocks noGrp="1"/>
          </p:cNvSpPr>
          <p:nvPr>
            <p:ph type="sldNum" sz="quarter" idx="12"/>
          </p:nvPr>
        </p:nvSpPr>
        <p:spPr/>
        <p:txBody>
          <a:bodyPr/>
          <a:lstStyle>
            <a:lvl1pPr>
              <a:defRPr/>
            </a:lvl1pPr>
          </a:lstStyle>
          <a:p>
            <a:pPr>
              <a:defRPr/>
            </a:pPr>
            <a:fld id="{270E417B-2CFC-4147-9F4E-F4BACF18B22A}" type="slidenum">
              <a:rPr lang="el-GR"/>
              <a:pPr>
                <a:defRPr/>
              </a:pPr>
              <a:t>‹#›</a:t>
            </a:fld>
            <a:endParaRPr lang="el-G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3"/>
          <p:cNvSpPr>
            <a:spLocks noGrp="1"/>
          </p:cNvSpPr>
          <p:nvPr>
            <p:ph type="dt" sz="half" idx="10"/>
          </p:nvPr>
        </p:nvSpPr>
        <p:spPr/>
        <p:txBody>
          <a:bodyPr/>
          <a:lstStyle>
            <a:lvl1pPr>
              <a:defRPr/>
            </a:lvl1pPr>
          </a:lstStyle>
          <a:p>
            <a:pPr>
              <a:defRPr/>
            </a:pPr>
            <a:fld id="{288A2CF0-4C71-40D7-A214-052F3550904D}" type="datetimeFigureOut">
              <a:rPr lang="el-GR"/>
              <a:pPr>
                <a:defRPr/>
              </a:pPr>
              <a:t>23/10/2015</a:t>
            </a:fld>
            <a:endParaRPr lang="el-GR" dirty="0"/>
          </a:p>
        </p:txBody>
      </p:sp>
      <p:sp>
        <p:nvSpPr>
          <p:cNvPr id="3" name="Footer Placeholder 2"/>
          <p:cNvSpPr>
            <a:spLocks noGrp="1"/>
          </p:cNvSpPr>
          <p:nvPr>
            <p:ph type="ftr" sz="quarter" idx="11"/>
          </p:nvPr>
        </p:nvSpPr>
        <p:spPr/>
        <p:txBody>
          <a:bodyPr/>
          <a:lstStyle>
            <a:lvl1pPr>
              <a:defRPr/>
            </a:lvl1pPr>
          </a:lstStyle>
          <a:p>
            <a:pPr>
              <a:defRPr/>
            </a:pPr>
            <a:endParaRPr lang="el-GR"/>
          </a:p>
        </p:txBody>
      </p:sp>
      <p:sp>
        <p:nvSpPr>
          <p:cNvPr id="4" name="Slide Number Placeholder 22"/>
          <p:cNvSpPr>
            <a:spLocks noGrp="1"/>
          </p:cNvSpPr>
          <p:nvPr>
            <p:ph type="sldNum" sz="quarter" idx="12"/>
          </p:nvPr>
        </p:nvSpPr>
        <p:spPr/>
        <p:txBody>
          <a:bodyPr/>
          <a:lstStyle>
            <a:lvl1pPr>
              <a:defRPr/>
            </a:lvl1pPr>
          </a:lstStyle>
          <a:p>
            <a:pPr>
              <a:defRPr/>
            </a:pPr>
            <a:fld id="{52C5A1CC-70B1-4B84-8B15-5F472375D4DD}" type="slidenum">
              <a:rPr lang="el-GR"/>
              <a:pPr>
                <a:defRPr/>
              </a:pPr>
              <a:t>‹#›</a:t>
            </a:fld>
            <a:endParaRPr lang="el-G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lang="en-US" smtClean="0"/>
              <a:t>Click to edit Master title style</a:t>
            </a:r>
            <a:endParaRPr lang="en-US"/>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fld id="{67195BB7-5EF5-404A-9E94-3DF75C3D5E4C}" type="datetimeFigureOut">
              <a:rPr lang="el-GR"/>
              <a:pPr>
                <a:defRPr/>
              </a:pPr>
              <a:t>23/10/2015</a:t>
            </a:fld>
            <a:endParaRPr lang="el-GR" dirty="0"/>
          </a:p>
        </p:txBody>
      </p:sp>
      <p:sp>
        <p:nvSpPr>
          <p:cNvPr id="6" name="Footer Placeholder 2"/>
          <p:cNvSpPr>
            <a:spLocks noGrp="1"/>
          </p:cNvSpPr>
          <p:nvPr>
            <p:ph type="ftr" sz="quarter" idx="11"/>
          </p:nvPr>
        </p:nvSpPr>
        <p:spPr/>
        <p:txBody>
          <a:bodyPr/>
          <a:lstStyle>
            <a:lvl1pPr>
              <a:defRPr/>
            </a:lvl1pPr>
          </a:lstStyle>
          <a:p>
            <a:pPr>
              <a:defRPr/>
            </a:pPr>
            <a:endParaRPr lang="el-GR"/>
          </a:p>
        </p:txBody>
      </p:sp>
      <p:sp>
        <p:nvSpPr>
          <p:cNvPr id="7" name="Slide Number Placeholder 22"/>
          <p:cNvSpPr>
            <a:spLocks noGrp="1"/>
          </p:cNvSpPr>
          <p:nvPr>
            <p:ph type="sldNum" sz="quarter" idx="12"/>
          </p:nvPr>
        </p:nvSpPr>
        <p:spPr/>
        <p:txBody>
          <a:bodyPr/>
          <a:lstStyle>
            <a:lvl1pPr>
              <a:defRPr/>
            </a:lvl1pPr>
          </a:lstStyle>
          <a:p>
            <a:pPr>
              <a:defRPr/>
            </a:pPr>
            <a:fld id="{8C862FA9-EA61-4900-9CBB-C08E62C78C28}" type="slidenum">
              <a:rPr lang="el-GR"/>
              <a:pPr>
                <a:defRPr/>
              </a:pPr>
              <a:t>‹#›</a:t>
            </a:fld>
            <a:endParaRPr lang="el-G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normAutofit/>
          </a:bodyPr>
          <a:lstStyle>
            <a:lvl1pPr marL="0" indent="0">
              <a:buNone/>
              <a:defRPr sz="3200"/>
            </a:lvl1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6088443" y="3274308"/>
            <a:ext cx="2590800" cy="2516489"/>
          </a:xfrm>
        </p:spPr>
        <p:txBody>
          <a:bodyPr lIns="0" tIns="0" rIns="45720"/>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a:r>
              <a:rPr lang="en-US" smtClean="0"/>
              <a:t>Click to edit Master text styles</a:t>
            </a:r>
          </a:p>
        </p:txBody>
      </p:sp>
      <p:sp>
        <p:nvSpPr>
          <p:cNvPr id="5" name="Date Placeholder 13"/>
          <p:cNvSpPr>
            <a:spLocks noGrp="1"/>
          </p:cNvSpPr>
          <p:nvPr>
            <p:ph type="dt" sz="half" idx="10"/>
          </p:nvPr>
        </p:nvSpPr>
        <p:spPr/>
        <p:txBody>
          <a:bodyPr/>
          <a:lstStyle>
            <a:lvl1pPr>
              <a:defRPr/>
            </a:lvl1pPr>
          </a:lstStyle>
          <a:p>
            <a:pPr>
              <a:defRPr/>
            </a:pPr>
            <a:fld id="{90F19B1A-6406-4FD8-92C2-D57F8D92FED7}" type="datetimeFigureOut">
              <a:rPr lang="el-GR"/>
              <a:pPr>
                <a:defRPr/>
              </a:pPr>
              <a:t>23/10/2015</a:t>
            </a:fld>
            <a:endParaRPr lang="el-GR" dirty="0"/>
          </a:p>
        </p:txBody>
      </p:sp>
      <p:sp>
        <p:nvSpPr>
          <p:cNvPr id="6" name="Footer Placeholder 2"/>
          <p:cNvSpPr>
            <a:spLocks noGrp="1"/>
          </p:cNvSpPr>
          <p:nvPr>
            <p:ph type="ftr" sz="quarter" idx="11"/>
          </p:nvPr>
        </p:nvSpPr>
        <p:spPr/>
        <p:txBody>
          <a:bodyPr/>
          <a:lstStyle>
            <a:lvl1pPr>
              <a:defRPr/>
            </a:lvl1pPr>
          </a:lstStyle>
          <a:p>
            <a:pPr>
              <a:defRPr/>
            </a:pPr>
            <a:endParaRPr lang="el-GR"/>
          </a:p>
        </p:txBody>
      </p:sp>
      <p:sp>
        <p:nvSpPr>
          <p:cNvPr id="7" name="Slide Number Placeholder 22"/>
          <p:cNvSpPr>
            <a:spLocks noGrp="1"/>
          </p:cNvSpPr>
          <p:nvPr>
            <p:ph type="sldNum" sz="quarter" idx="12"/>
          </p:nvPr>
        </p:nvSpPr>
        <p:spPr/>
        <p:txBody>
          <a:bodyPr/>
          <a:lstStyle>
            <a:lvl1pPr>
              <a:defRPr/>
            </a:lvl1pPr>
          </a:lstStyle>
          <a:p>
            <a:pPr>
              <a:defRPr/>
            </a:pPr>
            <a:fld id="{C7CF33A5-80D4-4DD6-9B1C-E72A6BFEBFC1}" type="slidenum">
              <a:rPr lang="el-GR"/>
              <a:pPr>
                <a:defRPr/>
              </a:pPr>
              <a:t>‹#›</a:t>
            </a:fld>
            <a:endParaRPr lang="el-G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0" y="366713"/>
            <a:ext cx="9144000" cy="8413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29" name="Rectangle 28"/>
          <p:cNvSpPr/>
          <p:nvPr/>
        </p:nvSpPr>
        <p:spPr>
          <a:xfrm>
            <a:off x="0" y="0"/>
            <a:ext cx="9144000" cy="31115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30" name="Rectangle 29"/>
          <p:cNvSpPr/>
          <p:nvPr/>
        </p:nvSpPr>
        <p:spPr>
          <a:xfrm>
            <a:off x="0" y="307975"/>
            <a:ext cx="9144000" cy="92075"/>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31" name="Rectangle 30"/>
          <p:cNvSpPr/>
          <p:nvPr/>
        </p:nvSpPr>
        <p:spPr>
          <a:xfrm flipV="1">
            <a:off x="5410200" y="360363"/>
            <a:ext cx="3733800" cy="904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32" name="Rectangle 31"/>
          <p:cNvSpPr/>
          <p:nvPr/>
        </p:nvSpPr>
        <p:spPr>
          <a:xfrm flipV="1">
            <a:off x="5410200" y="439738"/>
            <a:ext cx="3733800" cy="18097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useBgFill="1">
        <p:nvSpPr>
          <p:cNvPr id="33" name="Rounded Rectangle 32"/>
          <p:cNvSpPr/>
          <p:nvPr/>
        </p:nvSpPr>
        <p:spPr bwMode="white">
          <a:xfrm>
            <a:off x="5407025" y="496888"/>
            <a:ext cx="3063875" cy="28575"/>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useBgFill="1">
        <p:nvSpPr>
          <p:cNvPr id="34" name="Rounded Rectangle 33"/>
          <p:cNvSpPr/>
          <p:nvPr/>
        </p:nvSpPr>
        <p:spPr bwMode="white">
          <a:xfrm>
            <a:off x="7373938" y="588963"/>
            <a:ext cx="1600200" cy="3651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35" name="Rectangle 34"/>
          <p:cNvSpPr/>
          <p:nvPr/>
        </p:nvSpPr>
        <p:spPr bwMode="invGray">
          <a:xfrm>
            <a:off x="9085263" y="-1588"/>
            <a:ext cx="57150" cy="620713"/>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36" name="Rectangle 35"/>
          <p:cNvSpPr/>
          <p:nvPr/>
        </p:nvSpPr>
        <p:spPr bwMode="invGray">
          <a:xfrm>
            <a:off x="9043988" y="-1588"/>
            <a:ext cx="28575" cy="620713"/>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37" name="Rectangle 36"/>
          <p:cNvSpPr/>
          <p:nvPr/>
        </p:nvSpPr>
        <p:spPr bwMode="invGray">
          <a:xfrm>
            <a:off x="9024938" y="-1588"/>
            <a:ext cx="9525" cy="620713"/>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38" name="Rectangle 37"/>
          <p:cNvSpPr/>
          <p:nvPr/>
        </p:nvSpPr>
        <p:spPr bwMode="invGray">
          <a:xfrm>
            <a:off x="8975725" y="-1588"/>
            <a:ext cx="26988" cy="620713"/>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39" name="Rectangle 38"/>
          <p:cNvSpPr/>
          <p:nvPr/>
        </p:nvSpPr>
        <p:spPr bwMode="invGray">
          <a:xfrm>
            <a:off x="8915400" y="0"/>
            <a:ext cx="55563" cy="585788"/>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40" name="Rectangle 39"/>
          <p:cNvSpPr/>
          <p:nvPr/>
        </p:nvSpPr>
        <p:spPr bwMode="invGray">
          <a:xfrm>
            <a:off x="8874125" y="0"/>
            <a:ext cx="7938" cy="585788"/>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1039" name="Title Placeholder 21"/>
          <p:cNvSpPr>
            <a:spLocks noGrp="1"/>
          </p:cNvSpPr>
          <p:nvPr>
            <p:ph type="title"/>
          </p:nvPr>
        </p:nvSpPr>
        <p:spPr bwMode="auto">
          <a:xfrm>
            <a:off x="457200" y="1143000"/>
            <a:ext cx="8229600" cy="10668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40" name="Text Placeholder 12"/>
          <p:cNvSpPr>
            <a:spLocks noGrp="1"/>
          </p:cNvSpPr>
          <p:nvPr>
            <p:ph type="body" idx="1"/>
          </p:nvPr>
        </p:nvSpPr>
        <p:spPr bwMode="auto">
          <a:xfrm>
            <a:off x="457200" y="2249488"/>
            <a:ext cx="8229600" cy="43243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4" name="Date Placeholder 13"/>
          <p:cNvSpPr>
            <a:spLocks noGrp="1"/>
          </p:cNvSpPr>
          <p:nvPr>
            <p:ph type="dt" sz="half" idx="2"/>
          </p:nvPr>
        </p:nvSpPr>
        <p:spPr>
          <a:xfrm>
            <a:off x="6586538" y="612775"/>
            <a:ext cx="957262" cy="457200"/>
          </a:xfrm>
          <a:prstGeom prst="rect">
            <a:avLst/>
          </a:prstGeom>
        </p:spPr>
        <p:txBody>
          <a:bodyPr vert="horz"/>
          <a:lstStyle>
            <a:lvl1pPr algn="l" eaLnBrk="1" latinLnBrk="0" hangingPunct="1">
              <a:defRPr kumimoji="0" sz="800">
                <a:solidFill>
                  <a:schemeClr val="accent2"/>
                </a:solidFill>
                <a:cs typeface="+mn-cs"/>
              </a:defRPr>
            </a:lvl1pPr>
          </a:lstStyle>
          <a:p>
            <a:pPr>
              <a:defRPr/>
            </a:pPr>
            <a:fld id="{F1D923C9-2D8F-4D00-9110-54589D30021F}" type="datetimeFigureOut">
              <a:rPr lang="el-GR"/>
              <a:pPr>
                <a:defRPr/>
              </a:pPr>
              <a:t>23/10/2015</a:t>
            </a:fld>
            <a:endParaRPr lang="el-GR" dirty="0"/>
          </a:p>
        </p:txBody>
      </p:sp>
      <p:sp>
        <p:nvSpPr>
          <p:cNvPr id="3" name="Footer Placeholder 2"/>
          <p:cNvSpPr>
            <a:spLocks noGrp="1"/>
          </p:cNvSpPr>
          <p:nvPr>
            <p:ph type="ftr" sz="quarter" idx="3"/>
          </p:nvPr>
        </p:nvSpPr>
        <p:spPr>
          <a:xfrm>
            <a:off x="5257800" y="612775"/>
            <a:ext cx="1325563" cy="457200"/>
          </a:xfrm>
          <a:prstGeom prst="rect">
            <a:avLst/>
          </a:prstGeom>
        </p:spPr>
        <p:txBody>
          <a:bodyPr vert="horz"/>
          <a:lstStyle>
            <a:lvl1pPr algn="r" eaLnBrk="1" latinLnBrk="0" hangingPunct="1">
              <a:defRPr kumimoji="0" sz="800">
                <a:solidFill>
                  <a:schemeClr val="accent2"/>
                </a:solidFill>
                <a:cs typeface="+mn-cs"/>
              </a:defRPr>
            </a:lvl1pPr>
          </a:lstStyle>
          <a:p>
            <a:pPr>
              <a:defRPr/>
            </a:pPr>
            <a:endParaRPr lang="el-GR"/>
          </a:p>
        </p:txBody>
      </p:sp>
      <p:sp>
        <p:nvSpPr>
          <p:cNvPr id="23" name="Slide Number Placeholder 22"/>
          <p:cNvSpPr>
            <a:spLocks noGrp="1"/>
          </p:cNvSpPr>
          <p:nvPr>
            <p:ph type="sldNum" sz="quarter" idx="4"/>
          </p:nvPr>
        </p:nvSpPr>
        <p:spPr>
          <a:xfrm>
            <a:off x="8174038" y="1588"/>
            <a:ext cx="762000" cy="366712"/>
          </a:xfrm>
          <a:prstGeom prst="rect">
            <a:avLst/>
          </a:prstGeom>
        </p:spPr>
        <p:txBody>
          <a:bodyPr vert="horz" anchor="b"/>
          <a:lstStyle>
            <a:lvl1pPr algn="r" eaLnBrk="1" latinLnBrk="0" hangingPunct="1">
              <a:defRPr kumimoji="0" sz="1800">
                <a:solidFill>
                  <a:srgbClr val="FFFFFF"/>
                </a:solidFill>
                <a:cs typeface="+mn-cs"/>
              </a:defRPr>
            </a:lvl1pPr>
          </a:lstStyle>
          <a:p>
            <a:pPr>
              <a:defRPr/>
            </a:pPr>
            <a:fld id="{4D0EF1C5-A63F-4983-AAB7-19885ECA4090}" type="slidenum">
              <a:rPr lang="el-GR"/>
              <a:pPr>
                <a:defRPr/>
              </a:pPr>
              <a:t>‹#›</a:t>
            </a:fld>
            <a:endParaRPr lang="el-GR" dirty="0"/>
          </a:p>
        </p:txBody>
      </p:sp>
    </p:spTree>
  </p:cSld>
  <p:clrMap bg1="lt1" tx1="dk1" bg2="lt2" tx2="dk2" accent1="accent1" accent2="accent2" accent3="accent3" accent4="accent4" accent5="accent5" accent6="accent6" hlink="hlink" folHlink="folHlink"/>
  <p:sldLayoutIdLst>
    <p:sldLayoutId id="2147484244" r:id="rId1"/>
    <p:sldLayoutId id="2147484236" r:id="rId2"/>
    <p:sldLayoutId id="2147484237" r:id="rId3"/>
    <p:sldLayoutId id="2147484238" r:id="rId4"/>
    <p:sldLayoutId id="2147484245" r:id="rId5"/>
    <p:sldLayoutId id="2147484246" r:id="rId6"/>
    <p:sldLayoutId id="2147484239" r:id="rId7"/>
    <p:sldLayoutId id="2147484240" r:id="rId8"/>
    <p:sldLayoutId id="2147484241" r:id="rId9"/>
    <p:sldLayoutId id="2147484242" r:id="rId10"/>
    <p:sldLayoutId id="2147484243" r:id="rId11"/>
  </p:sldLayoutIdLst>
  <p:txStyles>
    <p:titleStyle>
      <a:lvl1pPr algn="l" rtl="0" eaLnBrk="0" fontAlgn="base" hangingPunct="0">
        <a:spcBef>
          <a:spcPct val="0"/>
        </a:spcBef>
        <a:spcAft>
          <a:spcPct val="0"/>
        </a:spcAft>
        <a:defRPr sz="4000" kern="1200">
          <a:solidFill>
            <a:schemeClr val="tx2"/>
          </a:solidFill>
          <a:latin typeface="+mj-lt"/>
          <a:ea typeface="+mj-ea"/>
          <a:cs typeface="+mj-cs"/>
        </a:defRPr>
      </a:lvl1pPr>
      <a:lvl2pPr algn="l" rtl="0" eaLnBrk="0" fontAlgn="base" hangingPunct="0">
        <a:spcBef>
          <a:spcPct val="0"/>
        </a:spcBef>
        <a:spcAft>
          <a:spcPct val="0"/>
        </a:spcAft>
        <a:defRPr sz="4000">
          <a:solidFill>
            <a:schemeClr val="tx2"/>
          </a:solidFill>
          <a:latin typeface="Trebuchet MS" pitchFamily="34" charset="0"/>
        </a:defRPr>
      </a:lvl2pPr>
      <a:lvl3pPr algn="l" rtl="0" eaLnBrk="0" fontAlgn="base" hangingPunct="0">
        <a:spcBef>
          <a:spcPct val="0"/>
        </a:spcBef>
        <a:spcAft>
          <a:spcPct val="0"/>
        </a:spcAft>
        <a:defRPr sz="4000">
          <a:solidFill>
            <a:schemeClr val="tx2"/>
          </a:solidFill>
          <a:latin typeface="Trebuchet MS" pitchFamily="34" charset="0"/>
        </a:defRPr>
      </a:lvl3pPr>
      <a:lvl4pPr algn="l" rtl="0" eaLnBrk="0" fontAlgn="base" hangingPunct="0">
        <a:spcBef>
          <a:spcPct val="0"/>
        </a:spcBef>
        <a:spcAft>
          <a:spcPct val="0"/>
        </a:spcAft>
        <a:defRPr sz="4000">
          <a:solidFill>
            <a:schemeClr val="tx2"/>
          </a:solidFill>
          <a:latin typeface="Trebuchet MS" pitchFamily="34" charset="0"/>
        </a:defRPr>
      </a:lvl4pPr>
      <a:lvl5pPr algn="l" rtl="0" eaLnBrk="0" fontAlgn="base" hangingPunct="0">
        <a:spcBef>
          <a:spcPct val="0"/>
        </a:spcBef>
        <a:spcAft>
          <a:spcPct val="0"/>
        </a:spcAft>
        <a:defRPr sz="4000">
          <a:solidFill>
            <a:schemeClr val="tx2"/>
          </a:solidFill>
          <a:latin typeface="Trebuchet MS" pitchFamily="34" charset="0"/>
        </a:defRPr>
      </a:lvl5pPr>
      <a:lvl6pPr marL="457200" algn="l" rtl="0" fontAlgn="base">
        <a:spcBef>
          <a:spcPct val="0"/>
        </a:spcBef>
        <a:spcAft>
          <a:spcPct val="0"/>
        </a:spcAft>
        <a:defRPr sz="4000">
          <a:solidFill>
            <a:schemeClr val="tx2"/>
          </a:solidFill>
          <a:latin typeface="Trebuchet MS" pitchFamily="34" charset="0"/>
        </a:defRPr>
      </a:lvl6pPr>
      <a:lvl7pPr marL="914400" algn="l" rtl="0" fontAlgn="base">
        <a:spcBef>
          <a:spcPct val="0"/>
        </a:spcBef>
        <a:spcAft>
          <a:spcPct val="0"/>
        </a:spcAft>
        <a:defRPr sz="4000">
          <a:solidFill>
            <a:schemeClr val="tx2"/>
          </a:solidFill>
          <a:latin typeface="Trebuchet MS" pitchFamily="34" charset="0"/>
        </a:defRPr>
      </a:lvl7pPr>
      <a:lvl8pPr marL="1371600" algn="l" rtl="0" fontAlgn="base">
        <a:spcBef>
          <a:spcPct val="0"/>
        </a:spcBef>
        <a:spcAft>
          <a:spcPct val="0"/>
        </a:spcAft>
        <a:defRPr sz="4000">
          <a:solidFill>
            <a:schemeClr val="tx2"/>
          </a:solidFill>
          <a:latin typeface="Trebuchet MS" pitchFamily="34" charset="0"/>
        </a:defRPr>
      </a:lvl8pPr>
      <a:lvl9pPr marL="1828800" algn="l" rtl="0" fontAlgn="base">
        <a:spcBef>
          <a:spcPct val="0"/>
        </a:spcBef>
        <a:spcAft>
          <a:spcPct val="0"/>
        </a:spcAft>
        <a:defRPr sz="4000">
          <a:solidFill>
            <a:schemeClr val="tx2"/>
          </a:solidFill>
          <a:latin typeface="Trebuchet MS" pitchFamily="34" charset="0"/>
        </a:defRPr>
      </a:lvl9pPr>
    </p:titleStyle>
    <p:bodyStyle>
      <a:lvl1pPr marL="365125" indent="-255588" algn="l" rtl="0" eaLnBrk="0" fontAlgn="base" hangingPunct="0">
        <a:spcBef>
          <a:spcPts val="300"/>
        </a:spcBef>
        <a:spcAft>
          <a:spcPct val="0"/>
        </a:spcAft>
        <a:buClr>
          <a:srgbClr val="A04DA3"/>
        </a:buClr>
        <a:buFont typeface="Georgia" pitchFamily="18" charset="0"/>
        <a:buChar char="•"/>
        <a:defRPr sz="2800" kern="1200">
          <a:solidFill>
            <a:schemeClr val="tx1"/>
          </a:solidFill>
          <a:latin typeface="+mn-lt"/>
          <a:ea typeface="+mn-ea"/>
          <a:cs typeface="+mn-cs"/>
        </a:defRPr>
      </a:lvl1pPr>
      <a:lvl2pPr marL="657225" indent="-246063" algn="l" rtl="0" eaLnBrk="0" fontAlgn="base" hangingPunct="0">
        <a:spcBef>
          <a:spcPts val="300"/>
        </a:spcBef>
        <a:spcAft>
          <a:spcPct val="0"/>
        </a:spcAft>
        <a:buClr>
          <a:schemeClr val="accent2"/>
        </a:buClr>
        <a:buFont typeface="Georgia" pitchFamily="18" charset="0"/>
        <a:buChar char="▫"/>
        <a:defRPr sz="2600" kern="1200">
          <a:solidFill>
            <a:schemeClr val="accent2"/>
          </a:solidFill>
          <a:latin typeface="+mn-lt"/>
          <a:ea typeface="+mn-ea"/>
          <a:cs typeface="+mn-cs"/>
        </a:defRPr>
      </a:lvl2pPr>
      <a:lvl3pPr marL="922338" indent="-219075" algn="l" rtl="0" eaLnBrk="0" fontAlgn="base" hangingPunct="0">
        <a:spcBef>
          <a:spcPts val="300"/>
        </a:spcBef>
        <a:spcAft>
          <a:spcPct val="0"/>
        </a:spcAft>
        <a:buClr>
          <a:schemeClr val="accent1"/>
        </a:buClr>
        <a:buFont typeface="Wingdings 2" pitchFamily="18" charset="2"/>
        <a:buChar char=""/>
        <a:defRPr sz="2400" kern="1200">
          <a:solidFill>
            <a:schemeClr val="accent1"/>
          </a:solidFill>
          <a:latin typeface="+mn-lt"/>
          <a:ea typeface="+mn-ea"/>
          <a:cs typeface="+mn-cs"/>
        </a:defRPr>
      </a:lvl3pPr>
      <a:lvl4pPr marL="1179513" indent="-200025" algn="l" rtl="0" eaLnBrk="0" fontAlgn="base" hangingPunct="0">
        <a:spcBef>
          <a:spcPts val="300"/>
        </a:spcBef>
        <a:spcAft>
          <a:spcPct val="0"/>
        </a:spcAft>
        <a:buClr>
          <a:schemeClr val="accent1"/>
        </a:buClr>
        <a:buFont typeface="Wingdings 2" pitchFamily="18" charset="2"/>
        <a:buChar char=""/>
        <a:defRPr sz="2200" kern="1200">
          <a:solidFill>
            <a:schemeClr val="accent1"/>
          </a:solidFill>
          <a:latin typeface="+mn-lt"/>
          <a:ea typeface="+mn-ea"/>
          <a:cs typeface="+mn-cs"/>
        </a:defRPr>
      </a:lvl4pPr>
      <a:lvl5pPr marL="1389063" indent="-182563" algn="l" rtl="0" eaLnBrk="0" fontAlgn="base" hangingPunct="0">
        <a:spcBef>
          <a:spcPts val="300"/>
        </a:spcBef>
        <a:spcAft>
          <a:spcPct val="0"/>
        </a:spcAft>
        <a:buClr>
          <a:srgbClr val="A04DA3"/>
        </a:buClr>
        <a:buFont typeface="Georgia" pitchFamily="18" charset="0"/>
        <a:buChar char="▫"/>
        <a:defRPr sz="2000" kern="1200">
          <a:solidFill>
            <a:srgbClr val="A04DA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1.w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23850" y="1169988"/>
            <a:ext cx="8569325" cy="1611312"/>
          </a:xfrm>
        </p:spPr>
        <p:txBody>
          <a:bodyPr>
            <a:noAutofit/>
          </a:bodyPr>
          <a:lstStyle/>
          <a:p>
            <a:pPr algn="ctr" eaLnBrk="1" fontAlgn="auto" hangingPunct="1">
              <a:spcAft>
                <a:spcPts val="0"/>
              </a:spcAft>
              <a:defRPr/>
            </a:pPr>
            <a:r>
              <a:rPr lang="el-GR" sz="2700" b="1" i="1" dirty="0" smtClean="0">
                <a:effectLst>
                  <a:outerShdw blurRad="50800" dist="38100" algn="tr" rotWithShape="0">
                    <a:prstClr val="black">
                      <a:alpha val="40000"/>
                    </a:prstClr>
                  </a:outerShdw>
                </a:effectLst>
              </a:rPr>
              <a:t>«</a:t>
            </a:r>
            <a:r>
              <a:rPr lang="en-GB" sz="2800" b="1" i="1" dirty="0"/>
              <a:t>Promoting Quality and Equity</a:t>
            </a:r>
            <a:r>
              <a:rPr lang="el-GR" sz="2800" b="1" i="1" dirty="0"/>
              <a:t>: </a:t>
            </a:r>
            <a:r>
              <a:rPr lang="en-GB" sz="2800" b="1" i="1" dirty="0"/>
              <a:t>a dynamic approach to school </a:t>
            </a:r>
            <a:r>
              <a:rPr lang="en-GB" sz="2800" b="1" i="1" dirty="0" smtClean="0"/>
              <a:t>improvement (</a:t>
            </a:r>
            <a:r>
              <a:rPr lang="en-GB" sz="2800" b="1" i="1" dirty="0" err="1" smtClean="0"/>
              <a:t>PROMQE</a:t>
            </a:r>
            <a:r>
              <a:rPr lang="en-GB" sz="2800" b="1" i="1" dirty="0" smtClean="0"/>
              <a:t>)</a:t>
            </a:r>
            <a:r>
              <a:rPr lang="el-GR" sz="2800" b="1" i="1" dirty="0" smtClean="0"/>
              <a:t>» </a:t>
            </a:r>
            <a:r>
              <a:rPr lang="en-GB" sz="2800" b="1" i="1" dirty="0" smtClean="0"/>
              <a:t/>
            </a:r>
            <a:br>
              <a:rPr lang="en-GB" sz="2800" b="1" i="1" dirty="0" smtClean="0"/>
            </a:br>
            <a:r>
              <a:rPr lang="en-GB" sz="2800" b="1" i="1" dirty="0" smtClean="0"/>
              <a:t/>
            </a:r>
            <a:br>
              <a:rPr lang="en-GB" sz="2800" b="1" i="1" dirty="0" smtClean="0"/>
            </a:br>
            <a:r>
              <a:rPr lang="el-GR" sz="2800" b="1" i="1" dirty="0" smtClean="0"/>
              <a:t>Προωθώντας </a:t>
            </a:r>
            <a:r>
              <a:rPr lang="el-GR" sz="2800" b="1" i="1" dirty="0"/>
              <a:t>την ποιότητα και την ισότητα: μία δυναμική προσέγγιση βελτίωσης της σχολικής </a:t>
            </a:r>
            <a:r>
              <a:rPr lang="el-GR" sz="2800" b="1" i="1" dirty="0" smtClean="0"/>
              <a:t>αποτελεσματικότητας</a:t>
            </a:r>
            <a:endParaRPr lang="el-GR" sz="2700" dirty="0"/>
          </a:p>
        </p:txBody>
      </p:sp>
      <p:sp>
        <p:nvSpPr>
          <p:cNvPr id="5123" name="Subtitle 2"/>
          <p:cNvSpPr>
            <a:spLocks noGrp="1"/>
          </p:cNvSpPr>
          <p:nvPr>
            <p:ph type="subTitle" idx="1"/>
          </p:nvPr>
        </p:nvSpPr>
        <p:spPr>
          <a:xfrm>
            <a:off x="179388" y="4292600"/>
            <a:ext cx="8640762" cy="865188"/>
          </a:xfrm>
        </p:spPr>
        <p:txBody>
          <a:bodyPr/>
          <a:lstStyle/>
          <a:p>
            <a:pPr marL="63500" algn="ctr" eaLnBrk="1" hangingPunct="1"/>
            <a:endParaRPr lang="en-US" sz="2000" b="1" smtClean="0"/>
          </a:p>
          <a:p>
            <a:pPr marL="63500" algn="ctr" eaLnBrk="1" hangingPunct="1"/>
            <a:endParaRPr lang="el-GR" sz="2000" smtClean="0"/>
          </a:p>
        </p:txBody>
      </p:sp>
      <p:pic>
        <p:nvPicPr>
          <p:cNvPr id="5124" name="Picture 1" descr="Description: logotypo-UCY"/>
          <p:cNvPicPr>
            <a:picLocks noChangeAspect="1" noChangeArrowheads="1"/>
          </p:cNvPicPr>
          <p:nvPr/>
        </p:nvPicPr>
        <p:blipFill>
          <a:blip r:embed="rId2" cstate="print"/>
          <a:srcRect/>
          <a:stretch>
            <a:fillRect/>
          </a:stretch>
        </p:blipFill>
        <p:spPr bwMode="auto">
          <a:xfrm>
            <a:off x="5935663" y="2795588"/>
            <a:ext cx="2881312" cy="930275"/>
          </a:xfrm>
          <a:prstGeom prst="rect">
            <a:avLst/>
          </a:prstGeom>
          <a:noFill/>
          <a:ln w="9525">
            <a:noFill/>
            <a:miter lim="800000"/>
            <a:headEnd/>
            <a:tailEnd/>
          </a:ln>
        </p:spPr>
      </p:pic>
      <p:sp>
        <p:nvSpPr>
          <p:cNvPr id="12" name="Subtitle 2"/>
          <p:cNvSpPr txBox="1">
            <a:spLocks/>
          </p:cNvSpPr>
          <p:nvPr/>
        </p:nvSpPr>
        <p:spPr>
          <a:xfrm>
            <a:off x="125413" y="4214813"/>
            <a:ext cx="8964612" cy="2022475"/>
          </a:xfrm>
          <a:prstGeom prst="rect">
            <a:avLst/>
          </a:prstGeom>
        </p:spPr>
        <p:txBody>
          <a:bodyPr/>
          <a:lstStyle/>
          <a:p>
            <a:pPr marL="63500" algn="ctr">
              <a:spcBef>
                <a:spcPts val="300"/>
              </a:spcBef>
              <a:buClr>
                <a:srgbClr val="A04DA3"/>
              </a:buClr>
              <a:buFont typeface="Georgia" pitchFamily="18" charset="0"/>
              <a:buNone/>
            </a:pPr>
            <a:r>
              <a:rPr lang="el-GR" b="1">
                <a:solidFill>
                  <a:schemeClr val="tx2"/>
                </a:solidFill>
                <a:latin typeface="Calibri" pitchFamily="34" charset="0"/>
              </a:rPr>
              <a:t>Λεωνίδας Κυριακίδης</a:t>
            </a:r>
            <a:r>
              <a:rPr lang="en-US" b="1" baseline="30000">
                <a:solidFill>
                  <a:schemeClr val="tx2"/>
                </a:solidFill>
                <a:latin typeface="Calibri" pitchFamily="34" charset="0"/>
              </a:rPr>
              <a:t>1</a:t>
            </a:r>
            <a:r>
              <a:rPr lang="el-GR" b="1">
                <a:solidFill>
                  <a:schemeClr val="tx2"/>
                </a:solidFill>
                <a:latin typeface="Calibri" pitchFamily="34" charset="0"/>
              </a:rPr>
              <a:t>, Μαργαρίτα Χριστοφορίδου</a:t>
            </a:r>
            <a:r>
              <a:rPr lang="en-US" b="1" baseline="30000">
                <a:solidFill>
                  <a:schemeClr val="tx2"/>
                </a:solidFill>
                <a:latin typeface="Calibri" pitchFamily="34" charset="0"/>
              </a:rPr>
              <a:t>2</a:t>
            </a:r>
            <a:r>
              <a:rPr lang="el-GR" b="1">
                <a:solidFill>
                  <a:schemeClr val="tx2"/>
                </a:solidFill>
                <a:latin typeface="Calibri" pitchFamily="34" charset="0"/>
              </a:rPr>
              <a:t>, &amp; Εύη Χαραλάμπους</a:t>
            </a:r>
            <a:r>
              <a:rPr lang="en-US" b="1" baseline="30000">
                <a:solidFill>
                  <a:schemeClr val="tx2"/>
                </a:solidFill>
                <a:latin typeface="Calibri" pitchFamily="34" charset="0"/>
              </a:rPr>
              <a:t>1</a:t>
            </a:r>
            <a:endParaRPr lang="en-US" b="1">
              <a:solidFill>
                <a:schemeClr val="tx2"/>
              </a:solidFill>
              <a:latin typeface="Calibri" pitchFamily="34" charset="0"/>
            </a:endParaRPr>
          </a:p>
          <a:p>
            <a:pPr marL="63500" algn="ctr">
              <a:spcBef>
                <a:spcPts val="300"/>
              </a:spcBef>
              <a:buClr>
                <a:srgbClr val="A04DA3"/>
              </a:buClr>
              <a:buFont typeface="Georgia" pitchFamily="18" charset="0"/>
              <a:buNone/>
            </a:pPr>
            <a:r>
              <a:rPr lang="el-GR" b="1">
                <a:solidFill>
                  <a:schemeClr val="tx2"/>
                </a:solidFill>
                <a:latin typeface="Calibri" pitchFamily="34" charset="0"/>
              </a:rPr>
              <a:t>Ντόνα Παπαστυλιανού *  (συμμετοχή)</a:t>
            </a:r>
          </a:p>
          <a:p>
            <a:pPr marL="63500" algn="ctr">
              <a:spcBef>
                <a:spcPts val="300"/>
              </a:spcBef>
              <a:buClr>
                <a:srgbClr val="A04DA3"/>
              </a:buClr>
              <a:buFont typeface="Georgia" pitchFamily="18" charset="0"/>
              <a:buNone/>
            </a:pPr>
            <a:r>
              <a:rPr lang="el-GR" i="1">
                <a:solidFill>
                  <a:schemeClr val="tx2"/>
                </a:solidFill>
                <a:latin typeface="Calibri" pitchFamily="34" charset="0"/>
              </a:rPr>
              <a:t>Τμήμα Επιστημών της Αγωγής, Πανεπιστήμιο Κύπρου</a:t>
            </a:r>
            <a:r>
              <a:rPr lang="en-US" i="1" baseline="30000">
                <a:solidFill>
                  <a:schemeClr val="tx2"/>
                </a:solidFill>
                <a:latin typeface="Calibri" pitchFamily="34" charset="0"/>
              </a:rPr>
              <a:t>1</a:t>
            </a:r>
            <a:endParaRPr lang="el-GR" i="1">
              <a:solidFill>
                <a:schemeClr val="tx2"/>
              </a:solidFill>
              <a:latin typeface="Calibri" pitchFamily="34" charset="0"/>
            </a:endParaRPr>
          </a:p>
          <a:p>
            <a:pPr marL="63500" algn="ctr">
              <a:spcBef>
                <a:spcPts val="300"/>
              </a:spcBef>
              <a:buClr>
                <a:srgbClr val="A04DA3"/>
              </a:buClr>
              <a:buFont typeface="Georgia" pitchFamily="18" charset="0"/>
              <a:buNone/>
            </a:pPr>
            <a:r>
              <a:rPr lang="en-US" i="1">
                <a:solidFill>
                  <a:schemeClr val="tx2"/>
                </a:solidFill>
                <a:latin typeface="Calibri" pitchFamily="34" charset="0"/>
              </a:rPr>
              <a:t>Cyprus International Institute of Management (CIIM)</a:t>
            </a:r>
            <a:r>
              <a:rPr lang="en-US" i="1" baseline="30000">
                <a:solidFill>
                  <a:schemeClr val="tx2"/>
                </a:solidFill>
                <a:latin typeface="Calibri" pitchFamily="34" charset="0"/>
              </a:rPr>
              <a:t>2</a:t>
            </a:r>
            <a:r>
              <a:rPr lang="el-GR" i="1" baseline="30000">
                <a:solidFill>
                  <a:schemeClr val="tx2"/>
                </a:solidFill>
                <a:latin typeface="Calibri" pitchFamily="34" charset="0"/>
              </a:rPr>
              <a:t> </a:t>
            </a:r>
          </a:p>
          <a:p>
            <a:pPr marL="63500" algn="ctr">
              <a:spcBef>
                <a:spcPts val="300"/>
              </a:spcBef>
              <a:buClr>
                <a:srgbClr val="A04DA3"/>
              </a:buClr>
              <a:buFont typeface="Georgia" pitchFamily="18" charset="0"/>
              <a:buNone/>
            </a:pPr>
            <a:r>
              <a:rPr lang="el-GR" i="1">
                <a:solidFill>
                  <a:schemeClr val="tx2"/>
                </a:solidFill>
                <a:latin typeface="Calibri" pitchFamily="34" charset="0"/>
              </a:rPr>
              <a:t>* Εθνικό και Καποδιστριακό Πανεπιστήμιο Αθηνών </a:t>
            </a:r>
          </a:p>
        </p:txBody>
      </p:sp>
      <p:pic>
        <p:nvPicPr>
          <p:cNvPr id="5126" name="Picture 8" descr="C:\Users\Evi\Desktop\KIRIAKIDIS\ERASMUS+ PROMQE\Final Application Form\FINAL APPLICATION FORM_PROMQE\1st Transnational Meeting and Training Activity_November 2015\Dissemination Logos and Texts\EU flag-Erasmus+_vect_POS.jpg"/>
          <p:cNvPicPr>
            <a:picLocks noChangeAspect="1" noChangeArrowheads="1"/>
          </p:cNvPicPr>
          <p:nvPr/>
        </p:nvPicPr>
        <p:blipFill>
          <a:blip r:embed="rId3" cstate="print"/>
          <a:srcRect/>
          <a:stretch>
            <a:fillRect/>
          </a:stretch>
        </p:blipFill>
        <p:spPr bwMode="auto">
          <a:xfrm>
            <a:off x="323850" y="2843213"/>
            <a:ext cx="2916238" cy="83661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57200" y="785813"/>
            <a:ext cx="8229600" cy="857250"/>
          </a:xfrm>
        </p:spPr>
        <p:txBody>
          <a:bodyPr/>
          <a:lstStyle/>
          <a:p>
            <a:pPr marL="342900" indent="-342900" algn="ctr" eaLnBrk="1" hangingPunct="1"/>
            <a:r>
              <a:rPr lang="el-GR" sz="2300" b="1" smtClean="0"/>
              <a:t/>
            </a:r>
            <a:br>
              <a:rPr lang="el-GR" sz="2300" b="1" smtClean="0"/>
            </a:br>
            <a:r>
              <a:rPr lang="el-GR" sz="2300" b="1" smtClean="0"/>
              <a:t/>
            </a:r>
            <a:br>
              <a:rPr lang="el-GR" sz="2300" b="1" smtClean="0"/>
            </a:br>
            <a:r>
              <a:rPr lang="el-GR" sz="2800" b="1" smtClean="0"/>
              <a:t>3. Το θεωρητικό υπόβαθρο του προγράμματος –ΔΜΕΑ – Παράγοντες  &amp; οι Διαστάσεις τους</a:t>
            </a:r>
            <a:br>
              <a:rPr lang="el-GR" sz="2800" b="1" smtClean="0"/>
            </a:br>
            <a:endParaRPr lang="el-GR" sz="2800" smtClean="0"/>
          </a:p>
        </p:txBody>
      </p:sp>
      <p:sp>
        <p:nvSpPr>
          <p:cNvPr id="14339" name="Content Placeholder 2"/>
          <p:cNvSpPr>
            <a:spLocks noGrp="1"/>
          </p:cNvSpPr>
          <p:nvPr>
            <p:ph idx="1"/>
          </p:nvPr>
        </p:nvSpPr>
        <p:spPr>
          <a:xfrm>
            <a:off x="457200" y="2143125"/>
            <a:ext cx="8229600" cy="4430713"/>
          </a:xfrm>
        </p:spPr>
        <p:txBody>
          <a:bodyPr/>
          <a:lstStyle/>
          <a:p>
            <a:pPr eaLnBrk="1" hangingPunct="1"/>
            <a:r>
              <a:rPr lang="en-US" smtClean="0">
                <a:latin typeface="Calibri" pitchFamily="34" charset="0"/>
                <a:ea typeface="Calibri" pitchFamily="34" charset="0"/>
                <a:cs typeface="Calibri" pitchFamily="34" charset="0"/>
              </a:rPr>
              <a:t>H </a:t>
            </a:r>
            <a:r>
              <a:rPr lang="el-GR" b="1" i="1" smtClean="0">
                <a:solidFill>
                  <a:srgbClr val="FF0000"/>
                </a:solidFill>
                <a:latin typeface="Calibri" pitchFamily="34" charset="0"/>
                <a:ea typeface="Calibri" pitchFamily="34" charset="0"/>
                <a:cs typeface="Calibri" pitchFamily="34" charset="0"/>
              </a:rPr>
              <a:t>διαφοροποίηση</a:t>
            </a:r>
            <a:r>
              <a:rPr lang="el-GR" smtClean="0">
                <a:solidFill>
                  <a:srgbClr val="FF0000"/>
                </a:solidFill>
                <a:latin typeface="Calibri" pitchFamily="34" charset="0"/>
                <a:ea typeface="Calibri" pitchFamily="34" charset="0"/>
                <a:cs typeface="Calibri" pitchFamily="34" charset="0"/>
              </a:rPr>
              <a:t> </a:t>
            </a:r>
            <a:r>
              <a:rPr lang="el-GR" smtClean="0">
                <a:latin typeface="Calibri" pitchFamily="34" charset="0"/>
                <a:ea typeface="Calibri" pitchFamily="34" charset="0"/>
                <a:cs typeface="Calibri" pitchFamily="34" charset="0"/>
              </a:rPr>
              <a:t>αναφέρεται στο βαθμό στον οποίο οι δραστηριότητες που σχετίζονται με έναν παράγοντα </a:t>
            </a:r>
            <a:r>
              <a:rPr lang="el-GR" smtClean="0">
                <a:solidFill>
                  <a:srgbClr val="FF0000"/>
                </a:solidFill>
                <a:latin typeface="Calibri" pitchFamily="34" charset="0"/>
                <a:ea typeface="Calibri" pitchFamily="34" charset="0"/>
                <a:cs typeface="Calibri" pitchFamily="34" charset="0"/>
              </a:rPr>
              <a:t>εφαρμόζονται πανομοιότυπα για όλα τα άτομα </a:t>
            </a:r>
            <a:r>
              <a:rPr lang="el-GR" smtClean="0">
                <a:latin typeface="Calibri" pitchFamily="34" charset="0"/>
                <a:ea typeface="Calibri" pitchFamily="34" charset="0"/>
                <a:cs typeface="Calibri" pitchFamily="34" charset="0"/>
              </a:rPr>
              <a:t>που σχετίζονται με αυτόν τον παράγοντα. Σε κάθε παράγοντα </a:t>
            </a:r>
            <a:r>
              <a:rPr lang="el-GR" smtClean="0">
                <a:solidFill>
                  <a:srgbClr val="C00000"/>
                </a:solidFill>
                <a:latin typeface="Calibri" pitchFamily="34" charset="0"/>
                <a:ea typeface="Calibri" pitchFamily="34" charset="0"/>
                <a:cs typeface="Calibri" pitchFamily="34" charset="0"/>
              </a:rPr>
              <a:t>πρέπει να υπάρχει </a:t>
            </a:r>
            <a:r>
              <a:rPr lang="el-GR" b="1" smtClean="0">
                <a:solidFill>
                  <a:srgbClr val="C00000"/>
                </a:solidFill>
                <a:latin typeface="Calibri" pitchFamily="34" charset="0"/>
                <a:ea typeface="Calibri" pitchFamily="34" charset="0"/>
                <a:cs typeface="Calibri" pitchFamily="34" charset="0"/>
              </a:rPr>
              <a:t>προσαρμοστικότητα ανάλογα με τις ανάγκες και τα χαρακτηριστικά κάθε ατόμου, ομάδας εκπαιδευτικών, μαθητών, σχολείου και γονιών.</a:t>
            </a:r>
          </a:p>
          <a:p>
            <a:pPr eaLnBrk="1" hangingPunct="1"/>
            <a:endParaRPr lang="el-GR"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388" y="1500188"/>
            <a:ext cx="8713787" cy="5072062"/>
          </a:xfrm>
        </p:spPr>
        <p:txBody>
          <a:bodyPr>
            <a:noAutofit/>
          </a:bodyPr>
          <a:lstStyle/>
          <a:p>
            <a:pPr eaLnBrk="1" hangingPunct="1">
              <a:spcBef>
                <a:spcPts val="600"/>
              </a:spcBef>
              <a:spcAft>
                <a:spcPts val="600"/>
              </a:spcAft>
              <a:buFont typeface="Georgia" pitchFamily="18" charset="0"/>
              <a:buNone/>
            </a:pPr>
            <a:r>
              <a:rPr lang="el-GR" sz="2400" b="1" smtClean="0">
                <a:solidFill>
                  <a:srgbClr val="C00000"/>
                </a:solidFill>
                <a:latin typeface="Calibri" pitchFamily="34" charset="0"/>
                <a:ea typeface="Calibri" pitchFamily="34" charset="0"/>
                <a:cs typeface="Calibri" pitchFamily="34" charset="0"/>
              </a:rPr>
              <a:t>**Στο συγκεκριμένο πρόγραμμα οι δράσεις των σχολείων θα αφορούν στους παράγοντες αποτελεσματικότητας </a:t>
            </a:r>
            <a:r>
              <a:rPr lang="el-GR" sz="2400" b="1" u="sng" smtClean="0">
                <a:solidFill>
                  <a:srgbClr val="C00000"/>
                </a:solidFill>
                <a:latin typeface="Calibri" pitchFamily="34" charset="0"/>
                <a:ea typeface="Calibri" pitchFamily="34" charset="0"/>
                <a:cs typeface="Calibri" pitchFamily="34" charset="0"/>
              </a:rPr>
              <a:t>στο επίπεδο του σχολείου**</a:t>
            </a:r>
          </a:p>
          <a:p>
            <a:pPr eaLnBrk="1" hangingPunct="1">
              <a:spcBef>
                <a:spcPts val="600"/>
              </a:spcBef>
              <a:spcAft>
                <a:spcPts val="600"/>
              </a:spcAft>
              <a:buFont typeface="Wingdings" pitchFamily="2" charset="2"/>
              <a:buChar char="ü"/>
            </a:pPr>
            <a:r>
              <a:rPr lang="el-GR" sz="2000" smtClean="0">
                <a:latin typeface="Calibri" pitchFamily="34" charset="0"/>
                <a:ea typeface="Calibri" pitchFamily="34" charset="0"/>
                <a:cs typeface="Calibri" pitchFamily="34" charset="0"/>
              </a:rPr>
              <a:t>Το ΔΜΕΑ συνδέει την οποιαδήποτε προσπάθεια </a:t>
            </a:r>
            <a:r>
              <a:rPr lang="el-GR" sz="2000" b="1" smtClean="0">
                <a:solidFill>
                  <a:srgbClr val="FF0000"/>
                </a:solidFill>
                <a:latin typeface="Calibri" pitchFamily="34" charset="0"/>
                <a:ea typeface="Calibri" pitchFamily="34" charset="0"/>
                <a:cs typeface="Calibri" pitchFamily="34" charset="0"/>
              </a:rPr>
              <a:t>βελτίωσης</a:t>
            </a:r>
            <a:r>
              <a:rPr lang="el-GR" sz="2000" smtClean="0">
                <a:latin typeface="Calibri" pitchFamily="34" charset="0"/>
                <a:ea typeface="Calibri" pitchFamily="34" charset="0"/>
                <a:cs typeface="Calibri" pitchFamily="34" charset="0"/>
              </a:rPr>
              <a:t> κάποιου από τους παράγοντες της εκπαιδευτικής αποτελεσματικότητας που λειτουργούν στο επίπεδο του σχολείου με παρεμβάσεις που επηρεάζουν άμεσα ή/και έμμεσα δύο συγκεκριμένες πτυχές της εκπαίδευσης: </a:t>
            </a:r>
            <a:r>
              <a:rPr lang="el-GR" sz="2000" b="1" i="1" smtClean="0">
                <a:solidFill>
                  <a:srgbClr val="C00000"/>
                </a:solidFill>
                <a:latin typeface="Calibri" pitchFamily="34" charset="0"/>
                <a:ea typeface="Calibri" pitchFamily="34" charset="0"/>
                <a:cs typeface="Calibri" pitchFamily="34" charset="0"/>
              </a:rPr>
              <a:t>(α) τη διδασκαλία</a:t>
            </a:r>
            <a:r>
              <a:rPr lang="el-GR" sz="2000" i="1" smtClean="0">
                <a:solidFill>
                  <a:srgbClr val="C00000"/>
                </a:solidFill>
                <a:latin typeface="Calibri" pitchFamily="34" charset="0"/>
                <a:ea typeface="Calibri" pitchFamily="34" charset="0"/>
                <a:cs typeface="Calibri" pitchFamily="34" charset="0"/>
              </a:rPr>
              <a:t> </a:t>
            </a:r>
            <a:r>
              <a:rPr lang="el-GR" sz="2000" smtClean="0">
                <a:latin typeface="Calibri" pitchFamily="34" charset="0"/>
                <a:ea typeface="Calibri" pitchFamily="34" charset="0"/>
                <a:cs typeface="Calibri" pitchFamily="34" charset="0"/>
              </a:rPr>
              <a:t>και </a:t>
            </a:r>
            <a:r>
              <a:rPr lang="el-GR" sz="2000" b="1" smtClean="0">
                <a:solidFill>
                  <a:srgbClr val="C00000"/>
                </a:solidFill>
                <a:latin typeface="Calibri" pitchFamily="34" charset="0"/>
                <a:ea typeface="Calibri" pitchFamily="34" charset="0"/>
                <a:cs typeface="Calibri" pitchFamily="34" charset="0"/>
              </a:rPr>
              <a:t>(</a:t>
            </a:r>
            <a:r>
              <a:rPr lang="el-GR" sz="2000" b="1" i="1" smtClean="0">
                <a:solidFill>
                  <a:srgbClr val="C00000"/>
                </a:solidFill>
                <a:latin typeface="Calibri" pitchFamily="34" charset="0"/>
                <a:ea typeface="Calibri" pitchFamily="34" charset="0"/>
                <a:cs typeface="Calibri" pitchFamily="34" charset="0"/>
              </a:rPr>
              <a:t>β) το μαθησιακό περιβάλλον του σχολείου. Αναλυτικά: </a:t>
            </a:r>
            <a:endParaRPr lang="el-GR" sz="2000" smtClean="0">
              <a:solidFill>
                <a:srgbClr val="C00000"/>
              </a:solidFill>
              <a:latin typeface="Calibri" pitchFamily="34" charset="0"/>
              <a:ea typeface="Calibri" pitchFamily="34" charset="0"/>
              <a:cs typeface="Calibri" pitchFamily="34" charset="0"/>
            </a:endParaRPr>
          </a:p>
          <a:p>
            <a:pPr eaLnBrk="1" hangingPunct="1">
              <a:spcBef>
                <a:spcPts val="600"/>
              </a:spcBef>
              <a:spcAft>
                <a:spcPts val="600"/>
              </a:spcAft>
              <a:buFont typeface="Georgia" pitchFamily="18" charset="0"/>
              <a:buNone/>
            </a:pPr>
            <a:r>
              <a:rPr lang="el-GR" sz="2400" b="1" smtClean="0">
                <a:solidFill>
                  <a:srgbClr val="C00000"/>
                </a:solidFill>
                <a:latin typeface="Calibri" pitchFamily="34" charset="0"/>
                <a:ea typeface="Calibri" pitchFamily="34" charset="0"/>
                <a:cs typeface="Calibri" pitchFamily="34" charset="0"/>
              </a:rPr>
              <a:t>(α) Πολιτική και δράσεις για βελτίωση της διδασκαλίας</a:t>
            </a:r>
            <a:r>
              <a:rPr lang="el-GR" sz="2000" b="1" smtClean="0">
                <a:solidFill>
                  <a:srgbClr val="C00000"/>
                </a:solidFill>
                <a:latin typeface="Calibri" pitchFamily="34" charset="0"/>
                <a:ea typeface="Calibri" pitchFamily="34" charset="0"/>
                <a:cs typeface="Calibri" pitchFamily="34" charset="0"/>
              </a:rPr>
              <a:t>	</a:t>
            </a:r>
            <a:r>
              <a:rPr lang="el-GR" sz="2000" smtClean="0">
                <a:latin typeface="Calibri" pitchFamily="34" charset="0"/>
                <a:ea typeface="Calibri" pitchFamily="34" charset="0"/>
                <a:cs typeface="Calibri" pitchFamily="34" charset="0"/>
              </a:rPr>
              <a:t>	</a:t>
            </a:r>
          </a:p>
          <a:p>
            <a:pPr eaLnBrk="1" hangingPunct="1">
              <a:spcBef>
                <a:spcPts val="600"/>
              </a:spcBef>
              <a:spcAft>
                <a:spcPts val="600"/>
              </a:spcAft>
              <a:buFont typeface="Georgia" pitchFamily="18" charset="0"/>
              <a:buNone/>
            </a:pPr>
            <a:r>
              <a:rPr lang="en-US" sz="2000" smtClean="0">
                <a:latin typeface="Calibri" pitchFamily="34" charset="0"/>
                <a:ea typeface="Calibri" pitchFamily="34" charset="0"/>
                <a:cs typeface="Calibri" pitchFamily="34" charset="0"/>
              </a:rPr>
              <a:t>O </a:t>
            </a:r>
            <a:r>
              <a:rPr lang="el-GR" sz="2000" smtClean="0">
                <a:latin typeface="Calibri" pitchFamily="34" charset="0"/>
                <a:ea typeface="Calibri" pitchFamily="34" charset="0"/>
                <a:cs typeface="Calibri" pitchFamily="34" charset="0"/>
              </a:rPr>
              <a:t>παράγοντας αυτός περιλαμβάνει τρεις πτυχές: </a:t>
            </a:r>
          </a:p>
          <a:p>
            <a:pPr eaLnBrk="1" hangingPunct="1">
              <a:spcBef>
                <a:spcPts val="600"/>
              </a:spcBef>
              <a:spcAft>
                <a:spcPts val="600"/>
              </a:spcAft>
              <a:buFont typeface="Trebuchet MS" pitchFamily="34" charset="0"/>
              <a:buAutoNum type="arabicPeriod"/>
            </a:pPr>
            <a:r>
              <a:rPr lang="el-GR" sz="2000" smtClean="0">
                <a:latin typeface="Calibri" pitchFamily="34" charset="0"/>
                <a:ea typeface="Calibri" pitchFamily="34" charset="0"/>
                <a:cs typeface="Calibri" pitchFamily="34" charset="0"/>
              </a:rPr>
              <a:t>την αξιοποίηση του διδακτικού χρόνου (ποσότητα διδασκαλίας), </a:t>
            </a:r>
          </a:p>
          <a:p>
            <a:pPr eaLnBrk="1" hangingPunct="1">
              <a:spcBef>
                <a:spcPts val="600"/>
              </a:spcBef>
              <a:spcAft>
                <a:spcPts val="600"/>
              </a:spcAft>
              <a:buFont typeface="Trebuchet MS" pitchFamily="34" charset="0"/>
              <a:buAutoNum type="arabicPeriod"/>
            </a:pPr>
            <a:r>
              <a:rPr lang="el-GR" sz="2000" smtClean="0">
                <a:latin typeface="Calibri" pitchFamily="34" charset="0"/>
                <a:ea typeface="Calibri" pitchFamily="34" charset="0"/>
                <a:cs typeface="Calibri" pitchFamily="34" charset="0"/>
              </a:rPr>
              <a:t>την παροχή ευκαιριών μάθησης και </a:t>
            </a:r>
          </a:p>
          <a:p>
            <a:pPr eaLnBrk="1" hangingPunct="1">
              <a:spcBef>
                <a:spcPts val="600"/>
              </a:spcBef>
              <a:spcAft>
                <a:spcPts val="600"/>
              </a:spcAft>
              <a:buFont typeface="Trebuchet MS" pitchFamily="34" charset="0"/>
              <a:buAutoNum type="arabicPeriod"/>
            </a:pPr>
            <a:r>
              <a:rPr lang="el-GR" sz="2000" smtClean="0">
                <a:latin typeface="Calibri" pitchFamily="34" charset="0"/>
                <a:ea typeface="Calibri" pitchFamily="34" charset="0"/>
                <a:cs typeface="Calibri" pitchFamily="34" charset="0"/>
              </a:rPr>
              <a:t>την ποιότητα διδασκαλίας. </a:t>
            </a:r>
          </a:p>
        </p:txBody>
      </p:sp>
      <p:sp>
        <p:nvSpPr>
          <p:cNvPr id="15363" name="Rectangle 4"/>
          <p:cNvSpPr>
            <a:spLocks noChangeArrowheads="1"/>
          </p:cNvSpPr>
          <p:nvPr/>
        </p:nvSpPr>
        <p:spPr bwMode="auto">
          <a:xfrm>
            <a:off x="468313" y="620713"/>
            <a:ext cx="8135937" cy="954087"/>
          </a:xfrm>
          <a:prstGeom prst="rect">
            <a:avLst/>
          </a:prstGeom>
          <a:noFill/>
          <a:ln w="9525">
            <a:noFill/>
            <a:miter lim="800000"/>
            <a:headEnd/>
            <a:tailEnd/>
          </a:ln>
        </p:spPr>
        <p:txBody>
          <a:bodyPr>
            <a:spAutoFit/>
          </a:bodyPr>
          <a:lstStyle/>
          <a:p>
            <a:pPr marL="365125" lvl="1" algn="ctr">
              <a:spcBef>
                <a:spcPts val="1800"/>
              </a:spcBef>
              <a:spcAft>
                <a:spcPts val="1800"/>
              </a:spcAft>
            </a:pPr>
            <a:r>
              <a:rPr lang="el-GR" sz="2800" b="1">
                <a:solidFill>
                  <a:srgbClr val="C00000"/>
                </a:solidFill>
                <a:latin typeface="Calibri" pitchFamily="34" charset="0"/>
              </a:rPr>
              <a:t>3. Το θεωρητικό υπόβαθρο του προγράμματος ΔΜΕΑ</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388" y="1571625"/>
            <a:ext cx="8713787" cy="5097463"/>
          </a:xfrm>
        </p:spPr>
        <p:txBody>
          <a:bodyPr>
            <a:noAutofit/>
          </a:bodyPr>
          <a:lstStyle/>
          <a:p>
            <a:pPr marL="0" eaLnBrk="1" hangingPunct="1">
              <a:spcBef>
                <a:spcPts val="600"/>
              </a:spcBef>
              <a:spcAft>
                <a:spcPts val="600"/>
              </a:spcAft>
              <a:buFont typeface="Georgia" pitchFamily="18" charset="0"/>
              <a:buNone/>
            </a:pPr>
            <a:r>
              <a:rPr lang="el-GR" sz="2000" b="1" smtClean="0">
                <a:latin typeface="Calibri" pitchFamily="34" charset="0"/>
                <a:ea typeface="Calibri" pitchFamily="34" charset="0"/>
                <a:cs typeface="Calibri" pitchFamily="34" charset="0"/>
              </a:rPr>
              <a:t>Παράγοντες αποτελεσματικότητας στο επίπεδο του σχολείου</a:t>
            </a:r>
          </a:p>
          <a:p>
            <a:pPr marL="0" eaLnBrk="1" hangingPunct="1">
              <a:spcBef>
                <a:spcPts val="600"/>
              </a:spcBef>
              <a:spcAft>
                <a:spcPts val="600"/>
              </a:spcAft>
              <a:buFont typeface="Georgia" pitchFamily="18" charset="0"/>
              <a:buNone/>
            </a:pPr>
            <a:r>
              <a:rPr lang="el-GR" sz="2000" b="1" smtClean="0">
                <a:solidFill>
                  <a:srgbClr val="C00000"/>
                </a:solidFill>
                <a:latin typeface="Calibri" pitchFamily="34" charset="0"/>
                <a:ea typeface="Calibri" pitchFamily="34" charset="0"/>
                <a:cs typeface="Calibri" pitchFamily="34" charset="0"/>
              </a:rPr>
              <a:t>(α</a:t>
            </a:r>
            <a:r>
              <a:rPr lang="el-GR" sz="2400" b="1" smtClean="0">
                <a:solidFill>
                  <a:srgbClr val="C00000"/>
                </a:solidFill>
                <a:latin typeface="Calibri" pitchFamily="34" charset="0"/>
                <a:ea typeface="Calibri" pitchFamily="34" charset="0"/>
                <a:cs typeface="Calibri" pitchFamily="34" charset="0"/>
              </a:rPr>
              <a:t>) Πολιτική και δράσεις για βελτίωση της διδασκαλίας</a:t>
            </a:r>
            <a:endParaRPr lang="el-GR" sz="2400" smtClean="0">
              <a:latin typeface="Calibri" pitchFamily="34" charset="0"/>
              <a:ea typeface="Calibri" pitchFamily="34" charset="0"/>
              <a:cs typeface="Calibri" pitchFamily="34" charset="0"/>
            </a:endParaRPr>
          </a:p>
          <a:p>
            <a:pPr marL="0" eaLnBrk="1" hangingPunct="1">
              <a:spcBef>
                <a:spcPts val="600"/>
              </a:spcBef>
              <a:spcAft>
                <a:spcPts val="600"/>
              </a:spcAft>
              <a:buFont typeface="Trebuchet MS" pitchFamily="34" charset="0"/>
              <a:buAutoNum type="arabicPeriod"/>
            </a:pPr>
            <a:r>
              <a:rPr lang="el-GR" sz="2000" u="sng" smtClean="0">
                <a:solidFill>
                  <a:srgbClr val="FF0000"/>
                </a:solidFill>
                <a:latin typeface="Calibri" pitchFamily="34" charset="0"/>
                <a:ea typeface="Calibri" pitchFamily="34" charset="0"/>
                <a:cs typeface="Calibri" pitchFamily="34" charset="0"/>
              </a:rPr>
              <a:t>Ποσότητα διδασκαλίας</a:t>
            </a:r>
          </a:p>
          <a:p>
            <a:pPr marL="0" lvl="1" indent="-342900" eaLnBrk="1" hangingPunct="1">
              <a:spcBef>
                <a:spcPts val="600"/>
              </a:spcBef>
              <a:spcAft>
                <a:spcPts val="600"/>
              </a:spcAft>
              <a:buFont typeface="Wingdings" pitchFamily="2" charset="2"/>
              <a:buChar char="Ø"/>
            </a:pPr>
            <a:r>
              <a:rPr lang="el-GR" sz="2000" smtClean="0">
                <a:solidFill>
                  <a:schemeClr val="tx1"/>
                </a:solidFill>
                <a:latin typeface="Calibri" pitchFamily="34" charset="0"/>
                <a:ea typeface="Calibri" pitchFamily="34" charset="0"/>
                <a:cs typeface="Calibri" pitchFamily="34" charset="0"/>
              </a:rPr>
              <a:t>Σχετίζεται με την ικανότητα του σχολείου να διαχειρίζεται σωστά κάποια προβλήματα που ίσως να μειώνουν το διδακτικό χρόνο. Πτυχές που αφορούν τον παράγοντα αυτό σχετίζονται με τη διαχείριση των: </a:t>
            </a:r>
          </a:p>
          <a:p>
            <a:pPr marL="0" lvl="2" indent="-342900" eaLnBrk="1" hangingPunct="1">
              <a:spcBef>
                <a:spcPts val="600"/>
              </a:spcBef>
              <a:spcAft>
                <a:spcPts val="600"/>
              </a:spcAft>
              <a:buFont typeface="Wingdings 2" pitchFamily="18" charset="2"/>
              <a:buNone/>
            </a:pPr>
            <a:r>
              <a:rPr lang="el-GR" sz="2000" smtClean="0">
                <a:solidFill>
                  <a:schemeClr val="tx1"/>
                </a:solidFill>
                <a:latin typeface="Calibri" pitchFamily="34" charset="0"/>
                <a:ea typeface="Calibri" pitchFamily="34" charset="0"/>
                <a:cs typeface="Calibri" pitchFamily="34" charset="0"/>
              </a:rPr>
              <a:t>	(α) απουσιών των μαθητών,</a:t>
            </a:r>
          </a:p>
          <a:p>
            <a:pPr marL="0" lvl="2" indent="-342900" eaLnBrk="1" hangingPunct="1">
              <a:spcBef>
                <a:spcPts val="600"/>
              </a:spcBef>
              <a:spcAft>
                <a:spcPts val="600"/>
              </a:spcAft>
              <a:buFont typeface="Wingdings 2" pitchFamily="18" charset="2"/>
              <a:buNone/>
            </a:pPr>
            <a:r>
              <a:rPr lang="el-GR" sz="2000" smtClean="0">
                <a:solidFill>
                  <a:schemeClr val="tx1"/>
                </a:solidFill>
                <a:latin typeface="Calibri" pitchFamily="34" charset="0"/>
                <a:ea typeface="Calibri" pitchFamily="34" charset="0"/>
                <a:cs typeface="Calibri" pitchFamily="34" charset="0"/>
              </a:rPr>
              <a:t>	(β) απουσιών των εκπαιδευτικών,</a:t>
            </a:r>
          </a:p>
          <a:p>
            <a:pPr marL="0" lvl="2" indent="-342900" eaLnBrk="1" hangingPunct="1">
              <a:spcBef>
                <a:spcPts val="600"/>
              </a:spcBef>
              <a:spcAft>
                <a:spcPts val="600"/>
              </a:spcAft>
              <a:buFont typeface="Wingdings 2" pitchFamily="18" charset="2"/>
              <a:buNone/>
            </a:pPr>
            <a:r>
              <a:rPr lang="el-GR" sz="2000" smtClean="0">
                <a:solidFill>
                  <a:schemeClr val="tx1"/>
                </a:solidFill>
                <a:latin typeface="Calibri" pitchFamily="34" charset="0"/>
                <a:ea typeface="Calibri" pitchFamily="34" charset="0"/>
                <a:cs typeface="Calibri" pitchFamily="34" charset="0"/>
              </a:rPr>
              <a:t>	(γ) την αποτελεσματική διαχείριση του διδακτικού χρόνου (π.χ., έγκαιρη προσέλευση στο σχολείο, διακοπή μαθημάτων για ανακοινώσεις, κτλ), και </a:t>
            </a:r>
          </a:p>
          <a:p>
            <a:pPr marL="0" lvl="2" indent="-342900" eaLnBrk="1" hangingPunct="1">
              <a:spcBef>
                <a:spcPts val="600"/>
              </a:spcBef>
              <a:spcAft>
                <a:spcPts val="600"/>
              </a:spcAft>
              <a:buFont typeface="Wingdings 2" pitchFamily="18" charset="2"/>
              <a:buNone/>
            </a:pPr>
            <a:r>
              <a:rPr lang="el-GR" sz="2000" smtClean="0">
                <a:solidFill>
                  <a:schemeClr val="tx1"/>
                </a:solidFill>
                <a:latin typeface="Calibri" pitchFamily="34" charset="0"/>
                <a:ea typeface="Calibri" pitchFamily="34" charset="0"/>
                <a:cs typeface="Calibri" pitchFamily="34" charset="0"/>
              </a:rPr>
              <a:t>	(δ) την αποτελεσματική διαχείριση θεμάτων που αφορούν στην κατ’ οίκον εργασία (π.χ., ποσότητα, φύση και αξιολόγηση της κατ’ οίκον εργασίας και ρόλος γονιών).</a:t>
            </a:r>
          </a:p>
          <a:p>
            <a:pPr marL="0" eaLnBrk="1" hangingPunct="1">
              <a:spcBef>
                <a:spcPts val="1200"/>
              </a:spcBef>
              <a:spcAft>
                <a:spcPts val="1200"/>
              </a:spcAft>
              <a:buFont typeface="Trebuchet MS" pitchFamily="34" charset="0"/>
              <a:buAutoNum type="arabicPeriod"/>
            </a:pPr>
            <a:endParaRPr lang="el-GR" sz="2000" smtClean="0"/>
          </a:p>
        </p:txBody>
      </p:sp>
      <p:sp>
        <p:nvSpPr>
          <p:cNvPr id="16387" name="Rectangle 4"/>
          <p:cNvSpPr>
            <a:spLocks noChangeArrowheads="1"/>
          </p:cNvSpPr>
          <p:nvPr/>
        </p:nvSpPr>
        <p:spPr bwMode="auto">
          <a:xfrm>
            <a:off x="468313" y="620713"/>
            <a:ext cx="8135937" cy="954087"/>
          </a:xfrm>
          <a:prstGeom prst="rect">
            <a:avLst/>
          </a:prstGeom>
          <a:noFill/>
          <a:ln w="9525">
            <a:noFill/>
            <a:miter lim="800000"/>
            <a:headEnd/>
            <a:tailEnd/>
          </a:ln>
        </p:spPr>
        <p:txBody>
          <a:bodyPr>
            <a:spAutoFit/>
          </a:bodyPr>
          <a:lstStyle/>
          <a:p>
            <a:pPr marL="365125" lvl="1" algn="ctr">
              <a:spcBef>
                <a:spcPts val="1800"/>
              </a:spcBef>
              <a:spcAft>
                <a:spcPts val="1800"/>
              </a:spcAft>
            </a:pPr>
            <a:r>
              <a:rPr lang="el-GR" sz="2800" b="1">
                <a:latin typeface="Calibri" pitchFamily="34" charset="0"/>
              </a:rPr>
              <a:t>3. Το θεωρητικό υπόβαθρο του προγράμματος – ΔΜΕΑ</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388" y="1571625"/>
            <a:ext cx="8713787" cy="5097463"/>
          </a:xfrm>
        </p:spPr>
        <p:txBody>
          <a:bodyPr>
            <a:noAutofit/>
          </a:bodyPr>
          <a:lstStyle/>
          <a:p>
            <a:pPr eaLnBrk="1" hangingPunct="1">
              <a:spcBef>
                <a:spcPts val="600"/>
              </a:spcBef>
              <a:spcAft>
                <a:spcPts val="600"/>
              </a:spcAft>
              <a:buFont typeface="Georgia" pitchFamily="18" charset="0"/>
              <a:buNone/>
            </a:pPr>
            <a:r>
              <a:rPr lang="el-GR" sz="2400" b="1" smtClean="0">
                <a:latin typeface="Calibri" pitchFamily="34" charset="0"/>
                <a:ea typeface="Calibri" pitchFamily="34" charset="0"/>
                <a:cs typeface="Calibri" pitchFamily="34" charset="0"/>
              </a:rPr>
              <a:t>Παράγοντες αποτελεσματικότητας στο επίπεδο του σχολείου</a:t>
            </a:r>
          </a:p>
          <a:p>
            <a:pPr eaLnBrk="1" hangingPunct="1">
              <a:spcBef>
                <a:spcPts val="600"/>
              </a:spcBef>
              <a:spcAft>
                <a:spcPts val="600"/>
              </a:spcAft>
              <a:buFont typeface="Georgia" pitchFamily="18" charset="0"/>
              <a:buNone/>
            </a:pPr>
            <a:r>
              <a:rPr lang="el-GR" sz="2000" b="1" smtClean="0">
                <a:solidFill>
                  <a:srgbClr val="C00000"/>
                </a:solidFill>
                <a:latin typeface="Calibri" pitchFamily="34" charset="0"/>
                <a:ea typeface="Calibri" pitchFamily="34" charset="0"/>
                <a:cs typeface="Calibri" pitchFamily="34" charset="0"/>
              </a:rPr>
              <a:t>(α) Πολιτική και δράσεις για βελτίωση της διδασκαλίας</a:t>
            </a:r>
            <a:endParaRPr lang="el-GR" sz="2000" smtClean="0">
              <a:latin typeface="Calibri" pitchFamily="34" charset="0"/>
              <a:ea typeface="Calibri" pitchFamily="34" charset="0"/>
              <a:cs typeface="Calibri" pitchFamily="34" charset="0"/>
            </a:endParaRPr>
          </a:p>
          <a:p>
            <a:pPr eaLnBrk="1" hangingPunct="1">
              <a:spcBef>
                <a:spcPts val="600"/>
              </a:spcBef>
              <a:spcAft>
                <a:spcPts val="600"/>
              </a:spcAft>
              <a:buFont typeface="Trebuchet MS" pitchFamily="34" charset="0"/>
              <a:buAutoNum type="arabicPeriod" startAt="2"/>
            </a:pPr>
            <a:r>
              <a:rPr lang="el-GR" sz="2000" u="sng" smtClean="0">
                <a:solidFill>
                  <a:srgbClr val="FF0000"/>
                </a:solidFill>
                <a:latin typeface="Calibri" pitchFamily="34" charset="0"/>
                <a:ea typeface="Calibri" pitchFamily="34" charset="0"/>
                <a:cs typeface="Calibri" pitchFamily="34" charset="0"/>
              </a:rPr>
              <a:t>Παροχή ευκαιριών μάθησης</a:t>
            </a:r>
          </a:p>
          <a:p>
            <a:pPr lvl="1" eaLnBrk="1" hangingPunct="1">
              <a:spcBef>
                <a:spcPts val="600"/>
              </a:spcBef>
              <a:spcAft>
                <a:spcPts val="600"/>
              </a:spcAft>
              <a:buFont typeface="Wingdings" pitchFamily="2" charset="2"/>
              <a:buChar char="Ø"/>
            </a:pPr>
            <a:r>
              <a:rPr lang="el-GR" sz="2000" smtClean="0">
                <a:solidFill>
                  <a:schemeClr val="tx1"/>
                </a:solidFill>
                <a:latin typeface="Calibri" pitchFamily="34" charset="0"/>
                <a:ea typeface="Calibri" pitchFamily="34" charset="0"/>
                <a:cs typeface="Calibri" pitchFamily="34" charset="0"/>
              </a:rPr>
              <a:t>Περιλαμβάνει δράσεις όπως την αξιοποίηση σχολικών εκδρομών και άλλων εκπαιδευτικών δραστηριοτήτων και το βραχυπρόθεσμο και μακροπρόθεσμο προγραμματισμό. </a:t>
            </a:r>
          </a:p>
          <a:p>
            <a:pPr eaLnBrk="1" hangingPunct="1">
              <a:spcBef>
                <a:spcPts val="600"/>
              </a:spcBef>
              <a:spcAft>
                <a:spcPts val="600"/>
              </a:spcAft>
              <a:buFont typeface="Trebuchet MS" pitchFamily="34" charset="0"/>
              <a:buAutoNum type="arabicPeriod" startAt="3"/>
            </a:pPr>
            <a:r>
              <a:rPr lang="el-GR" sz="2000" u="sng" smtClean="0">
                <a:solidFill>
                  <a:srgbClr val="FF0000"/>
                </a:solidFill>
                <a:latin typeface="Calibri" pitchFamily="34" charset="0"/>
                <a:ea typeface="Calibri" pitchFamily="34" charset="0"/>
                <a:cs typeface="Calibri" pitchFamily="34" charset="0"/>
              </a:rPr>
              <a:t>Ποιότητα διδασκαλίας </a:t>
            </a:r>
          </a:p>
          <a:p>
            <a:pPr lvl="1" eaLnBrk="1" hangingPunct="1">
              <a:spcBef>
                <a:spcPts val="600"/>
              </a:spcBef>
              <a:spcAft>
                <a:spcPts val="600"/>
              </a:spcAft>
              <a:buFont typeface="Wingdings" pitchFamily="2" charset="2"/>
              <a:buChar char="Ø"/>
            </a:pPr>
            <a:r>
              <a:rPr lang="el-GR" sz="2000" smtClean="0">
                <a:solidFill>
                  <a:schemeClr val="tx1"/>
                </a:solidFill>
                <a:latin typeface="Calibri" pitchFamily="34" charset="0"/>
                <a:ea typeface="Calibri" pitchFamily="34" charset="0"/>
                <a:cs typeface="Calibri" pitchFamily="34" charset="0"/>
              </a:rPr>
              <a:t>Αναφέρεται στους </a:t>
            </a:r>
            <a:r>
              <a:rPr lang="el-GR" sz="2000" smtClean="0">
                <a:solidFill>
                  <a:srgbClr val="FF0000"/>
                </a:solidFill>
                <a:latin typeface="Calibri" pitchFamily="34" charset="0"/>
                <a:ea typeface="Calibri" pitchFamily="34" charset="0"/>
                <a:cs typeface="Calibri" pitchFamily="34" charset="0"/>
              </a:rPr>
              <a:t>8 παράγοντες </a:t>
            </a:r>
            <a:r>
              <a:rPr lang="el-GR" sz="2000" smtClean="0">
                <a:solidFill>
                  <a:schemeClr val="tx1"/>
                </a:solidFill>
                <a:latin typeface="Calibri" pitchFamily="34" charset="0"/>
                <a:ea typeface="Calibri" pitchFamily="34" charset="0"/>
                <a:cs typeface="Calibri" pitchFamily="34" charset="0"/>
              </a:rPr>
              <a:t>που εδράζονται στο επίπεδο της τάξης (</a:t>
            </a:r>
            <a:r>
              <a:rPr lang="el-GR" sz="2000" i="1" smtClean="0">
                <a:solidFill>
                  <a:schemeClr val="tx1"/>
                </a:solidFill>
                <a:latin typeface="Calibri" pitchFamily="34" charset="0"/>
                <a:ea typeface="Calibri" pitchFamily="34" charset="0"/>
                <a:cs typeface="Calibri" pitchFamily="34" charset="0"/>
              </a:rPr>
              <a:t>δόμηση μαθήματος, προσανατολισμός, υποβολή ερωτήσεων, εμπέδωση, αξιολόγηση του μαθητή, διαχείριση του χρόνου, στρατηγικές μάθησης-μοντελοποίηση μαθήματος, περιβάλλον μάθησης στην τάξη</a:t>
            </a:r>
            <a:r>
              <a:rPr lang="el-GR" sz="2000" smtClean="0">
                <a:solidFill>
                  <a:schemeClr val="tx1"/>
                </a:solidFill>
                <a:latin typeface="Calibri" pitchFamily="34" charset="0"/>
                <a:ea typeface="Calibri" pitchFamily="34" charset="0"/>
                <a:cs typeface="Calibri" pitchFamily="34" charset="0"/>
              </a:rPr>
              <a:t>). </a:t>
            </a:r>
          </a:p>
          <a:p>
            <a:pPr lvl="1" eaLnBrk="1" hangingPunct="1">
              <a:spcBef>
                <a:spcPts val="600"/>
              </a:spcBef>
              <a:spcAft>
                <a:spcPts val="600"/>
              </a:spcAft>
              <a:buFont typeface="Wingdings" pitchFamily="2" charset="2"/>
              <a:buChar char="Ø"/>
            </a:pPr>
            <a:r>
              <a:rPr lang="el-GR" sz="2000" smtClean="0">
                <a:solidFill>
                  <a:schemeClr val="tx1"/>
                </a:solidFill>
                <a:latin typeface="Calibri" pitchFamily="34" charset="0"/>
                <a:ea typeface="Calibri" pitchFamily="34" charset="0"/>
                <a:cs typeface="Calibri" pitchFamily="34" charset="0"/>
              </a:rPr>
              <a:t>Η διαφοροποίηση της διδασκαλίας σε σχέση με τους παράγοντες αυτούς πρέπει, επίσης, να ενθαρρυνθεί. </a:t>
            </a:r>
          </a:p>
          <a:p>
            <a:pPr eaLnBrk="1" hangingPunct="1">
              <a:spcBef>
                <a:spcPts val="600"/>
              </a:spcBef>
              <a:spcAft>
                <a:spcPts val="600"/>
              </a:spcAft>
              <a:buFont typeface="Trebuchet MS" pitchFamily="34" charset="0"/>
              <a:buAutoNum type="arabicPeriod" startAt="3"/>
            </a:pPr>
            <a:endParaRPr lang="el-GR" sz="1800" smtClean="0"/>
          </a:p>
        </p:txBody>
      </p:sp>
      <p:sp>
        <p:nvSpPr>
          <p:cNvPr id="17411" name="Rectangle 4"/>
          <p:cNvSpPr>
            <a:spLocks noChangeArrowheads="1"/>
          </p:cNvSpPr>
          <p:nvPr/>
        </p:nvSpPr>
        <p:spPr bwMode="auto">
          <a:xfrm>
            <a:off x="468313" y="620713"/>
            <a:ext cx="8135937" cy="954087"/>
          </a:xfrm>
          <a:prstGeom prst="rect">
            <a:avLst/>
          </a:prstGeom>
          <a:noFill/>
          <a:ln w="9525">
            <a:noFill/>
            <a:miter lim="800000"/>
            <a:headEnd/>
            <a:tailEnd/>
          </a:ln>
        </p:spPr>
        <p:txBody>
          <a:bodyPr>
            <a:spAutoFit/>
          </a:bodyPr>
          <a:lstStyle/>
          <a:p>
            <a:pPr marL="365125" lvl="1" algn="ctr">
              <a:spcBef>
                <a:spcPts val="1800"/>
              </a:spcBef>
              <a:spcAft>
                <a:spcPts val="1800"/>
              </a:spcAft>
            </a:pPr>
            <a:r>
              <a:rPr lang="el-GR" sz="2800" b="1">
                <a:latin typeface="Calibri" pitchFamily="34" charset="0"/>
              </a:rPr>
              <a:t>3. Το θεωρητικό υπόβαθρο του προγράμματος – ΔΜΕΑ</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388" y="1500188"/>
            <a:ext cx="8713787" cy="4953000"/>
          </a:xfrm>
        </p:spPr>
        <p:txBody>
          <a:bodyPr>
            <a:noAutofit/>
          </a:bodyPr>
          <a:lstStyle/>
          <a:p>
            <a:pPr marL="0" eaLnBrk="1" hangingPunct="1">
              <a:spcBef>
                <a:spcPct val="0"/>
              </a:spcBef>
              <a:spcAft>
                <a:spcPts val="1200"/>
              </a:spcAft>
              <a:buFont typeface="Georgia" pitchFamily="18" charset="0"/>
              <a:buNone/>
            </a:pPr>
            <a:r>
              <a:rPr lang="el-GR" sz="2400" b="1" smtClean="0">
                <a:latin typeface="Calibri" pitchFamily="34" charset="0"/>
                <a:ea typeface="Calibri" pitchFamily="34" charset="0"/>
                <a:cs typeface="Calibri" pitchFamily="34" charset="0"/>
              </a:rPr>
              <a:t>Παράγοντες αποτελεσματικότητας στο επίπεδο του σχολείου</a:t>
            </a:r>
            <a:endParaRPr lang="el-GR" sz="2400" smtClean="0">
              <a:latin typeface="Calibri" pitchFamily="34" charset="0"/>
              <a:ea typeface="Calibri" pitchFamily="34" charset="0"/>
              <a:cs typeface="Calibri" pitchFamily="34" charset="0"/>
            </a:endParaRPr>
          </a:p>
          <a:p>
            <a:pPr marL="0" eaLnBrk="1" hangingPunct="1">
              <a:spcBef>
                <a:spcPct val="0"/>
              </a:spcBef>
              <a:spcAft>
                <a:spcPts val="1200"/>
              </a:spcAft>
              <a:buFont typeface="Georgia" pitchFamily="18" charset="0"/>
              <a:buNone/>
            </a:pPr>
            <a:r>
              <a:rPr lang="el-GR" sz="2400" b="1" smtClean="0">
                <a:solidFill>
                  <a:srgbClr val="C00000"/>
                </a:solidFill>
                <a:latin typeface="Calibri" pitchFamily="34" charset="0"/>
                <a:ea typeface="Calibri" pitchFamily="34" charset="0"/>
                <a:cs typeface="Calibri" pitchFamily="34" charset="0"/>
              </a:rPr>
              <a:t>(β) Πολιτική και δράσεις για βελτίωση του μαθησιακού περιβάλλοντος του σχολείου	</a:t>
            </a:r>
            <a:r>
              <a:rPr lang="el-GR" sz="2400" smtClean="0">
                <a:latin typeface="Calibri" pitchFamily="34" charset="0"/>
                <a:ea typeface="Calibri" pitchFamily="34" charset="0"/>
                <a:cs typeface="Calibri" pitchFamily="34" charset="0"/>
              </a:rPr>
              <a:t>		</a:t>
            </a:r>
          </a:p>
          <a:p>
            <a:pPr marL="0" eaLnBrk="1" hangingPunct="1">
              <a:spcBef>
                <a:spcPct val="0"/>
              </a:spcBef>
              <a:spcAft>
                <a:spcPts val="600"/>
              </a:spcAft>
              <a:buFont typeface="Georgia" pitchFamily="18" charset="0"/>
              <a:buNone/>
            </a:pPr>
            <a:r>
              <a:rPr lang="en-US" sz="2400" smtClean="0">
                <a:latin typeface="Calibri" pitchFamily="34" charset="0"/>
                <a:ea typeface="Calibri" pitchFamily="34" charset="0"/>
                <a:cs typeface="Calibri" pitchFamily="34" charset="0"/>
              </a:rPr>
              <a:t>O </a:t>
            </a:r>
            <a:r>
              <a:rPr lang="el-GR" sz="2400" smtClean="0">
                <a:latin typeface="Calibri" pitchFamily="34" charset="0"/>
                <a:ea typeface="Calibri" pitchFamily="34" charset="0"/>
                <a:cs typeface="Calibri" pitchFamily="34" charset="0"/>
              </a:rPr>
              <a:t>παράγοντας αυτός αφορά </a:t>
            </a:r>
            <a:r>
              <a:rPr lang="el-GR" sz="2400" smtClean="0">
                <a:solidFill>
                  <a:srgbClr val="FF0000"/>
                </a:solidFill>
                <a:latin typeface="Calibri" pitchFamily="34" charset="0"/>
                <a:ea typeface="Calibri" pitchFamily="34" charset="0"/>
                <a:cs typeface="Calibri" pitchFamily="34" charset="0"/>
              </a:rPr>
              <a:t>5 πτυχές </a:t>
            </a:r>
            <a:r>
              <a:rPr lang="el-GR" sz="2400" smtClean="0">
                <a:latin typeface="Calibri" pitchFamily="34" charset="0"/>
                <a:ea typeface="Calibri" pitchFamily="34" charset="0"/>
                <a:cs typeface="Calibri" pitchFamily="34" charset="0"/>
              </a:rPr>
              <a:t>που καθορίζουν το μαθησιακό περιβάλλον ενός σχολείου: </a:t>
            </a:r>
          </a:p>
          <a:p>
            <a:pPr marL="0" eaLnBrk="1" hangingPunct="1">
              <a:spcBef>
                <a:spcPct val="0"/>
              </a:spcBef>
              <a:spcAft>
                <a:spcPts val="600"/>
              </a:spcAft>
              <a:buFont typeface="Trebuchet MS" pitchFamily="34" charset="0"/>
              <a:buAutoNum type="arabicPeriod"/>
            </a:pPr>
            <a:r>
              <a:rPr lang="el-GR" sz="2400" smtClean="0">
                <a:latin typeface="Calibri" pitchFamily="34" charset="0"/>
                <a:ea typeface="Calibri" pitchFamily="34" charset="0"/>
                <a:cs typeface="Calibri" pitchFamily="34" charset="0"/>
              </a:rPr>
              <a:t>στη συμπεριφορά των μαθητών εκτός της τάξης, </a:t>
            </a:r>
          </a:p>
          <a:p>
            <a:pPr marL="0" eaLnBrk="1" hangingPunct="1">
              <a:spcBef>
                <a:spcPct val="0"/>
              </a:spcBef>
              <a:spcAft>
                <a:spcPts val="600"/>
              </a:spcAft>
              <a:buFont typeface="Trebuchet MS" pitchFamily="34" charset="0"/>
              <a:buAutoNum type="arabicPeriod"/>
            </a:pPr>
            <a:r>
              <a:rPr lang="el-GR" sz="2400" smtClean="0">
                <a:latin typeface="Calibri" pitchFamily="34" charset="0"/>
                <a:ea typeface="Calibri" pitchFamily="34" charset="0"/>
                <a:cs typeface="Calibri" pitchFamily="34" charset="0"/>
              </a:rPr>
              <a:t>στις αλληλεπιδράσεις και στη συνεργασία μεταξύ των εκπαιδευτικών, </a:t>
            </a:r>
          </a:p>
          <a:p>
            <a:pPr marL="0" eaLnBrk="1" hangingPunct="1">
              <a:spcBef>
                <a:spcPct val="0"/>
              </a:spcBef>
              <a:spcAft>
                <a:spcPts val="600"/>
              </a:spcAft>
              <a:buFont typeface="Trebuchet MS" pitchFamily="34" charset="0"/>
              <a:buAutoNum type="arabicPeriod"/>
            </a:pPr>
            <a:r>
              <a:rPr lang="el-GR" sz="2400" smtClean="0">
                <a:latin typeface="Calibri" pitchFamily="34" charset="0"/>
                <a:ea typeface="Calibri" pitchFamily="34" charset="0"/>
                <a:cs typeface="Calibri" pitchFamily="34" charset="0"/>
              </a:rPr>
              <a:t>στην προώθηση των δεσμών συνεργασίας του σχολείου με τους εξωτερικούς φορείς που εμπλέκονται στη σχολική διαδικασία, </a:t>
            </a:r>
          </a:p>
          <a:p>
            <a:pPr marL="0" eaLnBrk="1" hangingPunct="1">
              <a:spcBef>
                <a:spcPct val="0"/>
              </a:spcBef>
              <a:spcAft>
                <a:spcPts val="600"/>
              </a:spcAft>
              <a:buFont typeface="Trebuchet MS" pitchFamily="34" charset="0"/>
              <a:buAutoNum type="arabicPeriod"/>
            </a:pPr>
            <a:r>
              <a:rPr lang="el-GR" sz="2400" smtClean="0">
                <a:latin typeface="Calibri" pitchFamily="34" charset="0"/>
                <a:ea typeface="Calibri" pitchFamily="34" charset="0"/>
                <a:cs typeface="Calibri" pitchFamily="34" charset="0"/>
              </a:rPr>
              <a:t>στην αξιοποίηση των πηγών μάθησης που υπάρχουν στο σχολικό χώρο.</a:t>
            </a:r>
          </a:p>
        </p:txBody>
      </p:sp>
      <p:sp>
        <p:nvSpPr>
          <p:cNvPr id="5" name="Rectangle 4"/>
          <p:cNvSpPr/>
          <p:nvPr/>
        </p:nvSpPr>
        <p:spPr>
          <a:xfrm>
            <a:off x="468313" y="620713"/>
            <a:ext cx="8135937" cy="800100"/>
          </a:xfrm>
          <a:prstGeom prst="rect">
            <a:avLst/>
          </a:prstGeom>
        </p:spPr>
        <p:txBody>
          <a:bodyPr>
            <a:spAutoFit/>
          </a:bodyPr>
          <a:lstStyle/>
          <a:p>
            <a:pPr marL="365760" lvl="1" algn="ctr">
              <a:spcBef>
                <a:spcPts val="1800"/>
              </a:spcBef>
              <a:spcAft>
                <a:spcPts val="1800"/>
              </a:spcAft>
              <a:defRPr/>
            </a:pPr>
            <a:r>
              <a:rPr lang="el-GR" sz="2300" b="1" dirty="0">
                <a:latin typeface="+mn-lt"/>
                <a:cs typeface="+mn-cs"/>
              </a:rPr>
              <a:t>3. Το θεωρητικό υπόβαθρο του προγράμματος – ΔΜΕΑ</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388" y="1500188"/>
            <a:ext cx="8713787" cy="5097462"/>
          </a:xfrm>
        </p:spPr>
        <p:txBody>
          <a:bodyPr/>
          <a:lstStyle/>
          <a:p>
            <a:pPr eaLnBrk="1" hangingPunct="1">
              <a:spcBef>
                <a:spcPts val="600"/>
              </a:spcBef>
              <a:spcAft>
                <a:spcPts val="600"/>
              </a:spcAft>
              <a:buFont typeface="Georgia" pitchFamily="18" charset="0"/>
              <a:buNone/>
            </a:pPr>
            <a:r>
              <a:rPr lang="el-GR" sz="2400" b="1" smtClean="0">
                <a:latin typeface="Calibri" pitchFamily="34" charset="0"/>
                <a:ea typeface="Calibri" pitchFamily="34" charset="0"/>
                <a:cs typeface="Calibri" pitchFamily="34" charset="0"/>
              </a:rPr>
              <a:t>Παράγοντες αποτελεσματικότητας στο επίπεδο του σχολείου</a:t>
            </a:r>
            <a:endParaRPr lang="el-GR" sz="2400" smtClean="0">
              <a:latin typeface="Calibri" pitchFamily="34" charset="0"/>
              <a:ea typeface="Calibri" pitchFamily="34" charset="0"/>
              <a:cs typeface="Calibri" pitchFamily="34" charset="0"/>
            </a:endParaRPr>
          </a:p>
          <a:p>
            <a:pPr eaLnBrk="1" hangingPunct="1">
              <a:spcBef>
                <a:spcPts val="600"/>
              </a:spcBef>
              <a:spcAft>
                <a:spcPts val="600"/>
              </a:spcAft>
              <a:buFont typeface="Georgia" pitchFamily="18" charset="0"/>
              <a:buNone/>
            </a:pPr>
            <a:r>
              <a:rPr lang="el-GR" sz="2400" b="1" smtClean="0">
                <a:solidFill>
                  <a:srgbClr val="C00000"/>
                </a:solidFill>
                <a:latin typeface="Calibri" pitchFamily="34" charset="0"/>
                <a:ea typeface="Calibri" pitchFamily="34" charset="0"/>
                <a:cs typeface="Calibri" pitchFamily="34" charset="0"/>
              </a:rPr>
              <a:t>Δημιουργία μηχανισμών αξιολόγησης</a:t>
            </a:r>
          </a:p>
          <a:p>
            <a:pPr eaLnBrk="1" hangingPunct="1">
              <a:spcBef>
                <a:spcPts val="600"/>
              </a:spcBef>
              <a:spcAft>
                <a:spcPts val="600"/>
              </a:spcAft>
            </a:pPr>
            <a:r>
              <a:rPr lang="el-GR" sz="2000" smtClean="0">
                <a:latin typeface="Calibri" pitchFamily="34" charset="0"/>
                <a:ea typeface="Calibri" pitchFamily="34" charset="0"/>
                <a:cs typeface="Calibri" pitchFamily="34" charset="0"/>
              </a:rPr>
              <a:t>Η </a:t>
            </a:r>
            <a:r>
              <a:rPr lang="el-GR" sz="2000" b="1" smtClean="0">
                <a:latin typeface="Calibri" pitchFamily="34" charset="0"/>
                <a:ea typeface="Calibri" pitchFamily="34" charset="0"/>
                <a:cs typeface="Calibri" pitchFamily="34" charset="0"/>
              </a:rPr>
              <a:t>αξιολόγηση</a:t>
            </a:r>
            <a:r>
              <a:rPr lang="el-GR" sz="2000" smtClean="0">
                <a:latin typeface="Calibri" pitchFamily="34" charset="0"/>
                <a:ea typeface="Calibri" pitchFamily="34" charset="0"/>
                <a:cs typeface="Calibri" pitchFamily="34" charset="0"/>
              </a:rPr>
              <a:t> της πολιτικής του σχολείου για τον </a:t>
            </a:r>
            <a:r>
              <a:rPr lang="el-GR" sz="2000" b="1" smtClean="0">
                <a:solidFill>
                  <a:srgbClr val="C00000"/>
                </a:solidFill>
                <a:latin typeface="Calibri" pitchFamily="34" charset="0"/>
                <a:ea typeface="Calibri" pitchFamily="34" charset="0"/>
                <a:cs typeface="Calibri" pitchFamily="34" charset="0"/>
              </a:rPr>
              <a:t>τρόπο διδασκαλίας </a:t>
            </a:r>
            <a:r>
              <a:rPr lang="el-GR" sz="2000" smtClean="0">
                <a:latin typeface="Calibri" pitchFamily="34" charset="0"/>
                <a:ea typeface="Calibri" pitchFamily="34" charset="0"/>
                <a:cs typeface="Calibri" pitchFamily="34" charset="0"/>
              </a:rPr>
              <a:t>και η </a:t>
            </a:r>
            <a:r>
              <a:rPr lang="el-GR" sz="2000" b="1" smtClean="0">
                <a:latin typeface="Calibri" pitchFamily="34" charset="0"/>
                <a:ea typeface="Calibri" pitchFamily="34" charset="0"/>
                <a:cs typeface="Calibri" pitchFamily="34" charset="0"/>
              </a:rPr>
              <a:t>αξιολόγηση</a:t>
            </a:r>
            <a:r>
              <a:rPr lang="el-GR" sz="2000" smtClean="0">
                <a:latin typeface="Calibri" pitchFamily="34" charset="0"/>
                <a:ea typeface="Calibri" pitchFamily="34" charset="0"/>
                <a:cs typeface="Calibri" pitchFamily="34" charset="0"/>
              </a:rPr>
              <a:t> της πολιτικής του σχολείου για τη δημιουργία </a:t>
            </a:r>
            <a:r>
              <a:rPr lang="el-GR" sz="2000" b="1" smtClean="0">
                <a:solidFill>
                  <a:srgbClr val="C00000"/>
                </a:solidFill>
                <a:latin typeface="Calibri" pitchFamily="34" charset="0"/>
                <a:ea typeface="Calibri" pitchFamily="34" charset="0"/>
                <a:cs typeface="Calibri" pitchFamily="34" charset="0"/>
              </a:rPr>
              <a:t>υποστηρικτικού περιβάλλοντος μάθησης </a:t>
            </a:r>
            <a:r>
              <a:rPr lang="el-GR" sz="2000" smtClean="0">
                <a:latin typeface="Calibri" pitchFamily="34" charset="0"/>
                <a:ea typeface="Calibri" pitchFamily="34" charset="0"/>
                <a:cs typeface="Calibri" pitchFamily="34" charset="0"/>
              </a:rPr>
              <a:t>θεωρείται ένας από τους πιο σημαντικούς παράγοντες για τη </a:t>
            </a:r>
            <a:r>
              <a:rPr lang="el-GR" sz="2000" b="1" smtClean="0">
                <a:latin typeface="Calibri" pitchFamily="34" charset="0"/>
                <a:ea typeface="Calibri" pitchFamily="34" charset="0"/>
                <a:cs typeface="Calibri" pitchFamily="34" charset="0"/>
              </a:rPr>
              <a:t>βελτίωση της αποτελεσματικότητας του σχολείου</a:t>
            </a:r>
            <a:r>
              <a:rPr lang="el-GR" sz="2000" smtClean="0">
                <a:latin typeface="Calibri" pitchFamily="34" charset="0"/>
                <a:ea typeface="Calibri" pitchFamily="34" charset="0"/>
                <a:cs typeface="Calibri" pitchFamily="34" charset="0"/>
              </a:rPr>
              <a:t>. </a:t>
            </a:r>
          </a:p>
          <a:p>
            <a:pPr eaLnBrk="1" hangingPunct="1">
              <a:spcBef>
                <a:spcPts val="600"/>
              </a:spcBef>
              <a:spcAft>
                <a:spcPts val="600"/>
              </a:spcAft>
            </a:pPr>
            <a:r>
              <a:rPr lang="el-GR" sz="2000" smtClean="0">
                <a:latin typeface="Calibri" pitchFamily="34" charset="0"/>
                <a:ea typeface="Calibri" pitchFamily="34" charset="0"/>
                <a:cs typeface="Calibri" pitchFamily="34" charset="0"/>
              </a:rPr>
              <a:t>Τα αποτελεσματικά σχολεία </a:t>
            </a:r>
            <a:r>
              <a:rPr lang="el-GR" sz="2000" b="1" smtClean="0">
                <a:latin typeface="Calibri" pitchFamily="34" charset="0"/>
                <a:ea typeface="Calibri" pitchFamily="34" charset="0"/>
                <a:cs typeface="Calibri" pitchFamily="34" charset="0"/>
              </a:rPr>
              <a:t>αναπτύσσουν συνεχείς μηχανισμούς αυτό-αξιολόγησης, </a:t>
            </a:r>
            <a:r>
              <a:rPr lang="el-GR" sz="2000" smtClean="0">
                <a:latin typeface="Calibri" pitchFamily="34" charset="0"/>
                <a:ea typeface="Calibri" pitchFamily="34" charset="0"/>
                <a:cs typeface="Calibri" pitchFamily="34" charset="0"/>
              </a:rPr>
              <a:t>ούτως ώστε να μετρούν τα αποτελέσματα των στρατηγικών και των δράσεων τους ως προς τη μεγιστοποίηση της μαθησιακής προόδου των μαθητών στο σύνολό τους (ποιότητα) και ως προς την παροχή ίσων εκπαιδευτικών ευκαιριών (ισότητα). </a:t>
            </a:r>
          </a:p>
          <a:p>
            <a:pPr eaLnBrk="1" hangingPunct="1">
              <a:spcBef>
                <a:spcPts val="600"/>
              </a:spcBef>
              <a:spcAft>
                <a:spcPts val="600"/>
              </a:spcAft>
            </a:pPr>
            <a:r>
              <a:rPr lang="el-GR" sz="2400" b="1" i="1" smtClean="0">
                <a:solidFill>
                  <a:srgbClr val="FF0000"/>
                </a:solidFill>
                <a:latin typeface="Calibri" pitchFamily="34" charset="0"/>
                <a:ea typeface="Calibri" pitchFamily="34" charset="0"/>
                <a:cs typeface="Calibri" pitchFamily="34" charset="0"/>
              </a:rPr>
              <a:t>Μέσα από την αυτοαξιολόγηση αναμένεται να εντοπιστούν οι ιδιαίτερες ανάγκες της σχολικής μονάδας. </a:t>
            </a:r>
          </a:p>
        </p:txBody>
      </p:sp>
      <p:sp>
        <p:nvSpPr>
          <p:cNvPr id="19459" name="Rectangle 4"/>
          <p:cNvSpPr>
            <a:spLocks noChangeArrowheads="1"/>
          </p:cNvSpPr>
          <p:nvPr/>
        </p:nvSpPr>
        <p:spPr bwMode="auto">
          <a:xfrm>
            <a:off x="468313" y="620713"/>
            <a:ext cx="8135937" cy="954087"/>
          </a:xfrm>
          <a:prstGeom prst="rect">
            <a:avLst/>
          </a:prstGeom>
          <a:noFill/>
          <a:ln w="9525">
            <a:noFill/>
            <a:miter lim="800000"/>
            <a:headEnd/>
            <a:tailEnd/>
          </a:ln>
        </p:spPr>
        <p:txBody>
          <a:bodyPr>
            <a:spAutoFit/>
          </a:bodyPr>
          <a:lstStyle/>
          <a:p>
            <a:pPr marL="365125" lvl="1" algn="ctr">
              <a:spcBef>
                <a:spcPts val="1800"/>
              </a:spcBef>
              <a:spcAft>
                <a:spcPts val="1800"/>
              </a:spcAft>
            </a:pPr>
            <a:r>
              <a:rPr lang="el-GR" sz="2800" b="1">
                <a:latin typeface="Calibri" pitchFamily="34" charset="0"/>
              </a:rPr>
              <a:t>3. Το θεωρητικό υπόβαθρο του προγράμματος – ΔΜΕΑ</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36513" y="476250"/>
            <a:ext cx="8964613" cy="1152525"/>
          </a:xfrm>
        </p:spPr>
        <p:txBody>
          <a:bodyPr/>
          <a:lstStyle/>
          <a:p>
            <a:pPr marL="342900" indent="-342900" algn="ctr" eaLnBrk="1" hangingPunct="1">
              <a:spcBef>
                <a:spcPts val="1800"/>
              </a:spcBef>
              <a:spcAft>
                <a:spcPts val="1800"/>
              </a:spcAft>
            </a:pPr>
            <a:r>
              <a:rPr lang="el-GR" sz="2300" b="1" smtClean="0">
                <a:solidFill>
                  <a:srgbClr val="000000"/>
                </a:solidFill>
                <a:latin typeface="Georgia" pitchFamily="18" charset="0"/>
              </a:rPr>
              <a:t>4. </a:t>
            </a:r>
            <a:r>
              <a:rPr lang="el-GR" sz="2800" b="1" smtClean="0">
                <a:solidFill>
                  <a:srgbClr val="000000"/>
                </a:solidFill>
                <a:latin typeface="Calibri" pitchFamily="34" charset="0"/>
                <a:ea typeface="Calibri" pitchFamily="34" charset="0"/>
                <a:cs typeface="Calibri" pitchFamily="34" charset="0"/>
              </a:rPr>
              <a:t>Η δυναμική προσέγγιση για βελτίωση της σχολικής αποτελεσματικότητας</a:t>
            </a:r>
          </a:p>
        </p:txBody>
      </p:sp>
      <p:sp>
        <p:nvSpPr>
          <p:cNvPr id="3" name="Content Placeholder 2"/>
          <p:cNvSpPr>
            <a:spLocks noGrp="1"/>
          </p:cNvSpPr>
          <p:nvPr>
            <p:ph idx="1"/>
          </p:nvPr>
        </p:nvSpPr>
        <p:spPr>
          <a:xfrm>
            <a:off x="88900" y="1571625"/>
            <a:ext cx="8840788" cy="5000625"/>
          </a:xfrm>
        </p:spPr>
        <p:txBody>
          <a:bodyPr/>
          <a:lstStyle/>
          <a:p>
            <a:pPr marL="0" eaLnBrk="1" hangingPunct="1">
              <a:spcBef>
                <a:spcPts val="600"/>
              </a:spcBef>
              <a:spcAft>
                <a:spcPts val="600"/>
              </a:spcAft>
            </a:pPr>
            <a:r>
              <a:rPr lang="el-GR" sz="2400" smtClean="0">
                <a:latin typeface="Calibri" pitchFamily="34" charset="0"/>
                <a:ea typeface="Calibri" pitchFamily="34" charset="0"/>
                <a:cs typeface="Calibri" pitchFamily="34" charset="0"/>
              </a:rPr>
              <a:t>Τα στάδια της </a:t>
            </a:r>
            <a:r>
              <a:rPr lang="el-GR" sz="2400" smtClean="0">
                <a:solidFill>
                  <a:srgbClr val="C00000"/>
                </a:solidFill>
                <a:latin typeface="Calibri" pitchFamily="34" charset="0"/>
                <a:ea typeface="Calibri" pitchFamily="34" charset="0"/>
                <a:cs typeface="Calibri" pitchFamily="34" charset="0"/>
              </a:rPr>
              <a:t>παρέμβασης</a:t>
            </a:r>
            <a:r>
              <a:rPr lang="el-GR" sz="2400" smtClean="0">
                <a:latin typeface="Calibri" pitchFamily="34" charset="0"/>
                <a:ea typeface="Calibri" pitchFamily="34" charset="0"/>
                <a:cs typeface="Calibri" pitchFamily="34" charset="0"/>
              </a:rPr>
              <a:t>  που θα γίνει στο σχολείο σας ακολουθούν τα βασικά στάδια της δυναμικής προσέγγισης για βελτίωση της σχολικής αποτελεσματικότητας  που απεικονίζονται στο Διάγραμμα 2. </a:t>
            </a:r>
          </a:p>
          <a:p>
            <a:pPr marL="0" eaLnBrk="1" hangingPunct="1">
              <a:spcBef>
                <a:spcPts val="600"/>
              </a:spcBef>
              <a:spcAft>
                <a:spcPts val="600"/>
              </a:spcAft>
            </a:pPr>
            <a:r>
              <a:rPr lang="el-GR" sz="2400" smtClean="0">
                <a:latin typeface="Calibri" pitchFamily="34" charset="0"/>
                <a:ea typeface="Calibri" pitchFamily="34" charset="0"/>
                <a:cs typeface="Calibri" pitchFamily="34" charset="0"/>
              </a:rPr>
              <a:t>Κάθε εκπαιδευτικός πρέπει να έχει υπόψη του από το πρώτο στάδιο εφαρμογής της δυναμικής προσέγγισης </a:t>
            </a:r>
            <a:r>
              <a:rPr lang="el-GR" sz="2400" smtClean="0">
                <a:solidFill>
                  <a:srgbClr val="C00000"/>
                </a:solidFill>
                <a:latin typeface="Calibri" pitchFamily="34" charset="0"/>
                <a:ea typeface="Calibri" pitchFamily="34" charset="0"/>
                <a:cs typeface="Calibri" pitchFamily="34" charset="0"/>
              </a:rPr>
              <a:t>ποιο αναμένεται να είναι το τελικό αποτέλεσμά της.</a:t>
            </a:r>
          </a:p>
          <a:p>
            <a:pPr marL="0" eaLnBrk="1" hangingPunct="1">
              <a:spcBef>
                <a:spcPts val="600"/>
              </a:spcBef>
              <a:spcAft>
                <a:spcPts val="600"/>
              </a:spcAft>
            </a:pPr>
            <a:r>
              <a:rPr lang="el-GR" sz="2400" smtClean="0">
                <a:latin typeface="Calibri" pitchFamily="34" charset="0"/>
                <a:ea typeface="Calibri" pitchFamily="34" charset="0"/>
                <a:cs typeface="Calibri" pitchFamily="34" charset="0"/>
              </a:rPr>
              <a:t>Όσοι αποφασίζουν να συμμετέχουν στο πρόγραμμα πρέπει να αναγνωρίζουν το γεγονός ότι οποιαδήποτε δράση για βελτίωση πρέπει να στηρίζεται σε </a:t>
            </a:r>
            <a:r>
              <a:rPr lang="el-GR" sz="2400" b="1" i="1" smtClean="0">
                <a:solidFill>
                  <a:srgbClr val="C00000"/>
                </a:solidFill>
                <a:latin typeface="Calibri" pitchFamily="34" charset="0"/>
                <a:ea typeface="Calibri" pitchFamily="34" charset="0"/>
                <a:cs typeface="Calibri" pitchFamily="34" charset="0"/>
              </a:rPr>
              <a:t>εμπειρικά δεδομένα</a:t>
            </a:r>
            <a:r>
              <a:rPr lang="el-GR" sz="2400" smtClean="0">
                <a:latin typeface="Calibri" pitchFamily="34" charset="0"/>
                <a:ea typeface="Calibri" pitchFamily="34" charset="0"/>
                <a:cs typeface="Calibri" pitchFamily="34" charset="0"/>
              </a:rPr>
              <a:t>. Συνεπώς, πρέπει να θεωρούν σημαντικά τα μηνύματα ανατροφοδότησης τα οποία θα προκύψουν ως αποτέλεσμα της αξιολόγησης της σχολικής τους μονάδας.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285750" y="1500188"/>
            <a:ext cx="3527425" cy="4824412"/>
          </a:xfrm>
        </p:spPr>
        <p:txBody>
          <a:bodyPr>
            <a:normAutofit/>
          </a:bodyPr>
          <a:lstStyle/>
          <a:p>
            <a:pPr eaLnBrk="1" hangingPunct="1"/>
            <a:r>
              <a:rPr lang="el-GR" sz="1500" b="1" smtClean="0">
                <a:solidFill>
                  <a:srgbClr val="C00000"/>
                </a:solidFill>
                <a:latin typeface="Calibri" pitchFamily="34" charset="0"/>
                <a:ea typeface="Calibri" pitchFamily="34" charset="0"/>
                <a:cs typeface="Calibri" pitchFamily="34" charset="0"/>
              </a:rPr>
              <a:t>              </a:t>
            </a:r>
            <a:r>
              <a:rPr lang="el-GR" sz="2800" b="1" smtClean="0">
                <a:solidFill>
                  <a:srgbClr val="C00000"/>
                </a:solidFill>
                <a:latin typeface="Calibri" pitchFamily="34" charset="0"/>
                <a:ea typeface="Calibri" pitchFamily="34" charset="0"/>
                <a:cs typeface="Calibri" pitchFamily="34" charset="0"/>
              </a:rPr>
              <a:t>!!ΣΗΜΑΝΤΙΚΟ!!</a:t>
            </a:r>
            <a:r>
              <a:rPr lang="en-US" sz="1500" b="1" smtClean="0">
                <a:latin typeface="Georgia" pitchFamily="18" charset="0"/>
              </a:rPr>
              <a:t/>
            </a:r>
            <a:br>
              <a:rPr lang="en-US" sz="1500" b="1" smtClean="0">
                <a:latin typeface="Georgia" pitchFamily="18" charset="0"/>
              </a:rPr>
            </a:br>
            <a:r>
              <a:rPr lang="en-US" sz="1500" b="1" smtClean="0">
                <a:latin typeface="Georgia" pitchFamily="18" charset="0"/>
              </a:rPr>
              <a:t/>
            </a:r>
            <a:br>
              <a:rPr lang="en-US" sz="1500" b="1" smtClean="0">
                <a:latin typeface="Georgia" pitchFamily="18" charset="0"/>
              </a:rPr>
            </a:br>
            <a:r>
              <a:rPr lang="el-GR" sz="2400" b="1" i="1" smtClean="0">
                <a:latin typeface="Calibri" pitchFamily="34" charset="0"/>
                <a:ea typeface="Calibri" pitchFamily="34" charset="0"/>
                <a:cs typeface="Calibri" pitchFamily="34" charset="0"/>
              </a:rPr>
              <a:t>Διάγραμμα 2.</a:t>
            </a:r>
            <a:r>
              <a:rPr lang="el-GR" sz="2400" b="1" smtClean="0">
                <a:latin typeface="Calibri" pitchFamily="34" charset="0"/>
                <a:ea typeface="Calibri" pitchFamily="34" charset="0"/>
                <a:cs typeface="Calibri" pitchFamily="34" charset="0"/>
              </a:rPr>
              <a:t/>
            </a:r>
            <a:br>
              <a:rPr lang="el-GR" sz="2400" b="1" smtClean="0">
                <a:latin typeface="Calibri" pitchFamily="34" charset="0"/>
                <a:ea typeface="Calibri" pitchFamily="34" charset="0"/>
                <a:cs typeface="Calibri" pitchFamily="34" charset="0"/>
              </a:rPr>
            </a:br>
            <a:r>
              <a:rPr lang="el-GR" sz="2400" smtClean="0">
                <a:latin typeface="Calibri" pitchFamily="34" charset="0"/>
                <a:ea typeface="Calibri" pitchFamily="34" charset="0"/>
                <a:cs typeface="Calibri" pitchFamily="34" charset="0"/>
              </a:rPr>
              <a:t>Τα βασικά στάδια της δυναμικής προσέγγισης για βελτίωση της σχολικής αποτελεσματικότητας</a:t>
            </a:r>
            <a:r>
              <a:rPr lang="el-GR" sz="1500" smtClean="0">
                <a:latin typeface="Georgia" pitchFamily="18" charset="0"/>
              </a:rPr>
              <a:t/>
            </a:r>
            <a:br>
              <a:rPr lang="el-GR" sz="1500" smtClean="0">
                <a:latin typeface="Georgia" pitchFamily="18" charset="0"/>
              </a:rPr>
            </a:br>
            <a:r>
              <a:rPr lang="en-US" sz="1500" b="1" smtClean="0">
                <a:latin typeface="Georgia" pitchFamily="18" charset="0"/>
              </a:rPr>
              <a:t/>
            </a:r>
            <a:br>
              <a:rPr lang="en-US" sz="1500" b="1" smtClean="0">
                <a:latin typeface="Georgia" pitchFamily="18" charset="0"/>
              </a:rPr>
            </a:br>
            <a:endParaRPr lang="el-GR" sz="1500" b="1" smtClean="0">
              <a:latin typeface="Georgia" pitchFamily="18" charset="0"/>
            </a:endParaRPr>
          </a:p>
        </p:txBody>
      </p:sp>
      <p:pic>
        <p:nvPicPr>
          <p:cNvPr id="21507" name="Picture 2"/>
          <p:cNvPicPr>
            <a:picLocks noGrp="1" noChangeAspect="1" noChangeArrowheads="1"/>
          </p:cNvPicPr>
          <p:nvPr>
            <p:ph idx="1"/>
          </p:nvPr>
        </p:nvPicPr>
        <p:blipFill>
          <a:blip r:embed="rId2" cstate="print"/>
          <a:srcRect/>
          <a:stretch>
            <a:fillRect/>
          </a:stretch>
        </p:blipFill>
        <p:spPr>
          <a:xfrm>
            <a:off x="3708400" y="-30163"/>
            <a:ext cx="5435600" cy="6888163"/>
          </a:xfrm>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30200" y="1428750"/>
            <a:ext cx="8597900" cy="5072063"/>
          </a:xfrm>
        </p:spPr>
        <p:txBody>
          <a:bodyPr>
            <a:noAutofit/>
          </a:bodyPr>
          <a:lstStyle/>
          <a:p>
            <a:pPr marL="109538" indent="0" eaLnBrk="1" fontAlgn="t" hangingPunct="1">
              <a:spcBef>
                <a:spcPct val="0"/>
              </a:spcBef>
              <a:buFont typeface="Georgia" pitchFamily="18" charset="0"/>
              <a:buNone/>
            </a:pPr>
            <a:r>
              <a:rPr lang="el-GR" sz="2400" b="1" smtClean="0">
                <a:solidFill>
                  <a:srgbClr val="A04DA3"/>
                </a:solidFill>
                <a:latin typeface="Calibri" pitchFamily="34" charset="0"/>
                <a:ea typeface="Calibri" pitchFamily="34" charset="0"/>
                <a:cs typeface="Calibri" pitchFamily="34" charset="0"/>
              </a:rPr>
              <a:t>Στάδιο </a:t>
            </a:r>
            <a:r>
              <a:rPr lang="en-US" sz="2400" b="1" smtClean="0">
                <a:solidFill>
                  <a:srgbClr val="A04DA3"/>
                </a:solidFill>
                <a:latin typeface="Calibri" pitchFamily="34" charset="0"/>
                <a:ea typeface="Calibri" pitchFamily="34" charset="0"/>
                <a:cs typeface="Calibri" pitchFamily="34" charset="0"/>
              </a:rPr>
              <a:t>1: </a:t>
            </a:r>
            <a:r>
              <a:rPr lang="el-GR" sz="2400" b="1" smtClean="0">
                <a:solidFill>
                  <a:srgbClr val="A04DA3"/>
                </a:solidFill>
                <a:latin typeface="Calibri" pitchFamily="34" charset="0"/>
                <a:ea typeface="Calibri" pitchFamily="34" charset="0"/>
                <a:cs typeface="Calibri" pitchFamily="34" charset="0"/>
              </a:rPr>
              <a:t>Αρχική Μέτρηση</a:t>
            </a:r>
            <a:endParaRPr lang="en-US" sz="2400" b="1" smtClean="0">
              <a:solidFill>
                <a:srgbClr val="A04DA3"/>
              </a:solidFill>
              <a:latin typeface="Calibri" pitchFamily="34" charset="0"/>
              <a:ea typeface="Calibri" pitchFamily="34" charset="0"/>
              <a:cs typeface="Calibri" pitchFamily="34" charset="0"/>
            </a:endParaRPr>
          </a:p>
          <a:p>
            <a:pPr marL="109538" indent="0" eaLnBrk="1" hangingPunct="1">
              <a:spcBef>
                <a:spcPct val="0"/>
              </a:spcBef>
            </a:pPr>
            <a:r>
              <a:rPr lang="el-GR" sz="2400" smtClean="0">
                <a:latin typeface="Calibri" pitchFamily="34" charset="0"/>
                <a:ea typeface="Calibri" pitchFamily="34" charset="0"/>
                <a:cs typeface="Calibri" pitchFamily="34" charset="0"/>
              </a:rPr>
              <a:t>Αρχική αξιολόγηση των μαθητών των Δ΄ (40λεπτο), Ε΄</a:t>
            </a:r>
            <a:r>
              <a:rPr lang="en-GB" sz="2400" smtClean="0">
                <a:latin typeface="Calibri" pitchFamily="34" charset="0"/>
                <a:ea typeface="Calibri" pitchFamily="34" charset="0"/>
                <a:cs typeface="Calibri" pitchFamily="34" charset="0"/>
              </a:rPr>
              <a:t> </a:t>
            </a:r>
            <a:r>
              <a:rPr lang="el-GR" sz="2400" smtClean="0">
                <a:latin typeface="Calibri" pitchFamily="34" charset="0"/>
                <a:ea typeface="Calibri" pitchFamily="34" charset="0"/>
                <a:cs typeface="Calibri" pitchFamily="34" charset="0"/>
              </a:rPr>
              <a:t>(60λεπτο) και Στ΄ (60λεπτο) τάξεων με δοκίμιο στα Μαθηματικά.</a:t>
            </a:r>
          </a:p>
          <a:p>
            <a:pPr marL="109538" indent="0" eaLnBrk="1" fontAlgn="t" hangingPunct="1">
              <a:spcBef>
                <a:spcPct val="0"/>
              </a:spcBef>
            </a:pPr>
            <a:r>
              <a:rPr lang="el-GR" sz="2400" smtClean="0">
                <a:latin typeface="Calibri" pitchFamily="34" charset="0"/>
                <a:ea typeface="Calibri" pitchFamily="34" charset="0"/>
                <a:cs typeface="Calibri" pitchFamily="34" charset="0"/>
              </a:rPr>
              <a:t>Αρχική αξιολόγηση της πολιτικής του σχολείου για εντοπισμό των παραγόντων που χρειάζονται περισσότερη βελτίωση με ερωτηματολόγιο προς </a:t>
            </a:r>
            <a:r>
              <a:rPr lang="el-GR" sz="2400" u="sng" smtClean="0">
                <a:latin typeface="Calibri" pitchFamily="34" charset="0"/>
                <a:ea typeface="Calibri" pitchFamily="34" charset="0"/>
                <a:cs typeface="Calibri" pitchFamily="34" charset="0"/>
              </a:rPr>
              <a:t>όλους</a:t>
            </a:r>
            <a:r>
              <a:rPr lang="el-GR" sz="2400" smtClean="0">
                <a:latin typeface="Calibri" pitchFamily="34" charset="0"/>
                <a:ea typeface="Calibri" pitchFamily="34" charset="0"/>
                <a:cs typeface="Calibri" pitchFamily="34" charset="0"/>
              </a:rPr>
              <a:t> τους εκπαιδευτικούς του σχολείου (20 λεπτά). </a:t>
            </a:r>
          </a:p>
          <a:p>
            <a:pPr marL="109538" indent="0" eaLnBrk="1" fontAlgn="t" hangingPunct="1">
              <a:spcBef>
                <a:spcPct val="0"/>
              </a:spcBef>
            </a:pPr>
            <a:endParaRPr lang="en-US" sz="2400" smtClean="0">
              <a:latin typeface="Calibri" pitchFamily="34" charset="0"/>
              <a:ea typeface="Calibri" pitchFamily="34" charset="0"/>
              <a:cs typeface="Calibri" pitchFamily="34" charset="0"/>
            </a:endParaRPr>
          </a:p>
          <a:p>
            <a:pPr marL="109538" indent="0" eaLnBrk="1" fontAlgn="t" hangingPunct="1">
              <a:spcBef>
                <a:spcPct val="0"/>
              </a:spcBef>
              <a:buFont typeface="Georgia" pitchFamily="18" charset="0"/>
              <a:buNone/>
            </a:pPr>
            <a:r>
              <a:rPr lang="el-GR" sz="2400" b="1" smtClean="0">
                <a:solidFill>
                  <a:srgbClr val="A04DA3"/>
                </a:solidFill>
                <a:latin typeface="Calibri" pitchFamily="34" charset="0"/>
                <a:ea typeface="Calibri" pitchFamily="34" charset="0"/>
                <a:cs typeface="Calibri" pitchFamily="34" charset="0"/>
              </a:rPr>
              <a:t>Στάδιο 2: Καθορισμός ενδιάμεσων στόχων – περιοχή που χρήζει βελτίωσης</a:t>
            </a:r>
          </a:p>
          <a:p>
            <a:pPr marL="109538" indent="0" eaLnBrk="1" fontAlgn="t" hangingPunct="1">
              <a:spcBef>
                <a:spcPct val="0"/>
              </a:spcBef>
            </a:pPr>
            <a:r>
              <a:rPr lang="el-GR" sz="2400" smtClean="0">
                <a:latin typeface="Calibri" pitchFamily="34" charset="0"/>
                <a:ea typeface="Calibri" pitchFamily="34" charset="0"/>
                <a:cs typeface="Calibri" pitchFamily="34" charset="0"/>
              </a:rPr>
              <a:t>Ανακοίνωση σε συνεδρία προσωπικού των αποτελεσμάτων του ερωτηματολογίου του εκπαιδευτικού.</a:t>
            </a:r>
          </a:p>
          <a:p>
            <a:pPr marL="109538" indent="0" eaLnBrk="1" fontAlgn="t" hangingPunct="1">
              <a:spcBef>
                <a:spcPct val="0"/>
              </a:spcBef>
            </a:pPr>
            <a:r>
              <a:rPr lang="el-GR" sz="2400" smtClean="0">
                <a:latin typeface="Calibri" pitchFamily="34" charset="0"/>
                <a:ea typeface="Calibri" pitchFamily="34" charset="0"/>
                <a:cs typeface="Calibri" pitchFamily="34" charset="0"/>
              </a:rPr>
              <a:t>Επισήμανση των παραγόντων που χρήζουν βελτίωσης.</a:t>
            </a:r>
          </a:p>
          <a:p>
            <a:pPr marL="109538" indent="0" eaLnBrk="1" fontAlgn="t" hangingPunct="1">
              <a:spcBef>
                <a:spcPts val="1200"/>
              </a:spcBef>
              <a:spcAft>
                <a:spcPts val="1200"/>
              </a:spcAft>
            </a:pPr>
            <a:endParaRPr lang="en-US" sz="1900" b="1" smtClean="0"/>
          </a:p>
          <a:p>
            <a:pPr marL="109538" indent="0" eaLnBrk="1" hangingPunct="1">
              <a:spcBef>
                <a:spcPts val="1200"/>
              </a:spcBef>
              <a:spcAft>
                <a:spcPts val="1200"/>
              </a:spcAft>
            </a:pPr>
            <a:endParaRPr lang="el-GR" sz="1900" smtClean="0"/>
          </a:p>
        </p:txBody>
      </p:sp>
      <p:sp>
        <p:nvSpPr>
          <p:cNvPr id="22531" name="Title 1"/>
          <p:cNvSpPr>
            <a:spLocks noGrp="1"/>
          </p:cNvSpPr>
          <p:nvPr>
            <p:ph type="title"/>
          </p:nvPr>
        </p:nvSpPr>
        <p:spPr>
          <a:xfrm>
            <a:off x="-36513" y="476250"/>
            <a:ext cx="8964613" cy="881063"/>
          </a:xfrm>
        </p:spPr>
        <p:txBody>
          <a:bodyPr/>
          <a:lstStyle/>
          <a:p>
            <a:pPr marL="342900" indent="-342900" algn="ctr" eaLnBrk="1" hangingPunct="1">
              <a:spcBef>
                <a:spcPts val="1800"/>
              </a:spcBef>
              <a:spcAft>
                <a:spcPts val="1800"/>
              </a:spcAft>
            </a:pPr>
            <a:r>
              <a:rPr lang="el-GR" sz="2300" b="1" smtClean="0">
                <a:solidFill>
                  <a:srgbClr val="000000"/>
                </a:solidFill>
                <a:latin typeface="Calibri" pitchFamily="34" charset="0"/>
                <a:ea typeface="Calibri" pitchFamily="34" charset="0"/>
                <a:cs typeface="Calibri" pitchFamily="34" charset="0"/>
              </a:rPr>
              <a:t>4. Η δυναμική προσέγγιση για βελτίωση της σχολικής αποτελεσματικότητας</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388" y="1643063"/>
            <a:ext cx="8713787" cy="5099050"/>
          </a:xfrm>
        </p:spPr>
        <p:txBody>
          <a:bodyPr/>
          <a:lstStyle/>
          <a:p>
            <a:pPr eaLnBrk="1" hangingPunct="1">
              <a:spcBef>
                <a:spcPts val="1800"/>
              </a:spcBef>
              <a:spcAft>
                <a:spcPts val="1800"/>
              </a:spcAft>
            </a:pPr>
            <a:r>
              <a:rPr lang="el-GR" sz="2400" b="1" smtClean="0">
                <a:latin typeface="Calibri" pitchFamily="34" charset="0"/>
                <a:ea typeface="Calibri" pitchFamily="34" charset="0"/>
                <a:cs typeface="Calibri" pitchFamily="34" charset="0"/>
              </a:rPr>
              <a:t>Στο τρίτο στάδιο</a:t>
            </a:r>
            <a:r>
              <a:rPr lang="el-GR" sz="2400" smtClean="0">
                <a:latin typeface="Calibri" pitchFamily="34" charset="0"/>
                <a:ea typeface="Calibri" pitchFamily="34" charset="0"/>
                <a:cs typeface="Calibri" pitchFamily="34" charset="0"/>
              </a:rPr>
              <a:t>, θα αναπτυχθούν </a:t>
            </a:r>
            <a:r>
              <a:rPr lang="el-GR" sz="2400" smtClean="0">
                <a:solidFill>
                  <a:srgbClr val="C00000"/>
                </a:solidFill>
                <a:latin typeface="Calibri" pitchFamily="34" charset="0"/>
                <a:ea typeface="Calibri" pitchFamily="34" charset="0"/>
                <a:cs typeface="Calibri" pitchFamily="34" charset="0"/>
              </a:rPr>
              <a:t>στρατηγικές βελτίωσης και σχέδια δράσης </a:t>
            </a:r>
            <a:r>
              <a:rPr lang="el-GR" sz="2400" smtClean="0">
                <a:latin typeface="Calibri" pitchFamily="34" charset="0"/>
                <a:ea typeface="Calibri" pitchFamily="34" charset="0"/>
                <a:cs typeface="Calibri" pitchFamily="34" charset="0"/>
              </a:rPr>
              <a:t>λαμβάνοντας υπόψη το θεωρητικό υπόβαθρο των σχολικών παραγόντων του ΔΜΕΑ.</a:t>
            </a:r>
          </a:p>
          <a:p>
            <a:pPr eaLnBrk="1" hangingPunct="1">
              <a:spcBef>
                <a:spcPts val="1800"/>
              </a:spcBef>
              <a:spcAft>
                <a:spcPts val="1800"/>
              </a:spcAft>
            </a:pPr>
            <a:r>
              <a:rPr lang="el-GR" sz="2400" smtClean="0">
                <a:latin typeface="Calibri" pitchFamily="34" charset="0"/>
                <a:ea typeface="Calibri" pitchFamily="34" charset="0"/>
                <a:cs typeface="Calibri" pitchFamily="34" charset="0"/>
              </a:rPr>
              <a:t>Στο σχολείο θα δοθεί </a:t>
            </a:r>
            <a:r>
              <a:rPr lang="el-GR" sz="2400" b="1" smtClean="0">
                <a:latin typeface="Calibri" pitchFamily="34" charset="0"/>
                <a:ea typeface="Calibri" pitchFamily="34" charset="0"/>
                <a:cs typeface="Calibri" pitchFamily="34" charset="0"/>
              </a:rPr>
              <a:t>εγχειρίδιο</a:t>
            </a:r>
            <a:r>
              <a:rPr lang="el-GR" sz="2400" smtClean="0">
                <a:latin typeface="Calibri" pitchFamily="34" charset="0"/>
                <a:ea typeface="Calibri" pitchFamily="34" charset="0"/>
                <a:cs typeface="Calibri" pitchFamily="34" charset="0"/>
              </a:rPr>
              <a:t> στο οποίο αναφέρονται παραδείγματα δράσεων που μπορούν να αναληφθούν για τη βελτίωση του κάθε παράγοντα.</a:t>
            </a:r>
          </a:p>
          <a:p>
            <a:pPr eaLnBrk="1" hangingPunct="1">
              <a:spcBef>
                <a:spcPts val="1800"/>
              </a:spcBef>
              <a:spcAft>
                <a:spcPts val="1800"/>
              </a:spcAft>
            </a:pPr>
            <a:r>
              <a:rPr lang="el-GR" sz="2400" b="1" smtClean="0">
                <a:solidFill>
                  <a:srgbClr val="FF0000"/>
                </a:solidFill>
                <a:latin typeface="Calibri" pitchFamily="34" charset="0"/>
                <a:ea typeface="Calibri" pitchFamily="34" charset="0"/>
                <a:cs typeface="Calibri" pitchFamily="34" charset="0"/>
              </a:rPr>
              <a:t>Η παρέμβαση θα αφορά στη </a:t>
            </a:r>
            <a:r>
              <a:rPr lang="el-GR" sz="2400" b="1" u="sng" smtClean="0">
                <a:solidFill>
                  <a:srgbClr val="FF0000"/>
                </a:solidFill>
                <a:latin typeface="Calibri" pitchFamily="34" charset="0"/>
                <a:ea typeface="Calibri" pitchFamily="34" charset="0"/>
                <a:cs typeface="Calibri" pitchFamily="34" charset="0"/>
              </a:rPr>
              <a:t>σχολική πολιτική για τη διδασκαλία και στο περιβάλλον μάθησης </a:t>
            </a:r>
            <a:r>
              <a:rPr lang="el-GR" sz="2400" b="1" smtClean="0">
                <a:solidFill>
                  <a:srgbClr val="FF0000"/>
                </a:solidFill>
                <a:latin typeface="Calibri" pitchFamily="34" charset="0"/>
                <a:ea typeface="Calibri" pitchFamily="34" charset="0"/>
                <a:cs typeface="Calibri" pitchFamily="34" charset="0"/>
              </a:rPr>
              <a:t>και όχι τον τρόπο διδασκαλίας του κάθε εκπαιδευτικού ξεχωριστά. Συνεπώς, η παρέμβαση θα γίνει σε </a:t>
            </a:r>
            <a:r>
              <a:rPr lang="el-GR" sz="2400" b="1" u="sng" smtClean="0">
                <a:solidFill>
                  <a:srgbClr val="FF0000"/>
                </a:solidFill>
                <a:latin typeface="Calibri" pitchFamily="34" charset="0"/>
                <a:ea typeface="Calibri" pitchFamily="34" charset="0"/>
                <a:cs typeface="Calibri" pitchFamily="34" charset="0"/>
              </a:rPr>
              <a:t>επίπεδο σχολείου </a:t>
            </a:r>
            <a:r>
              <a:rPr lang="el-GR" sz="2400" b="1" smtClean="0">
                <a:solidFill>
                  <a:srgbClr val="FF0000"/>
                </a:solidFill>
                <a:latin typeface="Calibri" pitchFamily="34" charset="0"/>
                <a:ea typeface="Calibri" pitchFamily="34" charset="0"/>
                <a:cs typeface="Calibri" pitchFamily="34" charset="0"/>
              </a:rPr>
              <a:t>και όχι τάξης.  </a:t>
            </a:r>
          </a:p>
        </p:txBody>
      </p:sp>
      <p:sp>
        <p:nvSpPr>
          <p:cNvPr id="23555" name="Title 1"/>
          <p:cNvSpPr>
            <a:spLocks noGrp="1"/>
          </p:cNvSpPr>
          <p:nvPr>
            <p:ph type="title"/>
          </p:nvPr>
        </p:nvSpPr>
        <p:spPr>
          <a:xfrm>
            <a:off x="-36513" y="476250"/>
            <a:ext cx="8964613" cy="1152525"/>
          </a:xfrm>
        </p:spPr>
        <p:txBody>
          <a:bodyPr/>
          <a:lstStyle/>
          <a:p>
            <a:pPr marL="342900" indent="-342900" algn="ctr" eaLnBrk="1" hangingPunct="1">
              <a:spcBef>
                <a:spcPts val="1800"/>
              </a:spcBef>
              <a:spcAft>
                <a:spcPts val="1800"/>
              </a:spcAft>
            </a:pPr>
            <a:r>
              <a:rPr lang="el-GR" sz="2800" b="1" smtClean="0">
                <a:solidFill>
                  <a:srgbClr val="000000"/>
                </a:solidFill>
                <a:latin typeface="Calibri" pitchFamily="34" charset="0"/>
                <a:ea typeface="Calibri" pitchFamily="34" charset="0"/>
                <a:cs typeface="Calibri" pitchFamily="34" charset="0"/>
              </a:rPr>
              <a:t>4. Η δυναμική προσέγγιση για βελτίωση της σχολικής αποτελεσματικότητας</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23850" y="1466850"/>
            <a:ext cx="8361363" cy="5033963"/>
          </a:xfrm>
        </p:spPr>
        <p:txBody>
          <a:bodyPr/>
          <a:lstStyle/>
          <a:p>
            <a:pPr marL="708025" lvl="1" indent="-342900" eaLnBrk="1" hangingPunct="1">
              <a:spcBef>
                <a:spcPts val="600"/>
              </a:spcBef>
              <a:spcAft>
                <a:spcPts val="600"/>
              </a:spcAft>
              <a:buFont typeface="Trebuchet MS" pitchFamily="34" charset="0"/>
              <a:buAutoNum type="arabicPeriod"/>
            </a:pPr>
            <a:r>
              <a:rPr lang="el-GR" sz="2800" b="1" smtClean="0">
                <a:latin typeface="Calibri" pitchFamily="34" charset="0"/>
                <a:ea typeface="Calibri" pitchFamily="34" charset="0"/>
                <a:cs typeface="Calibri" pitchFamily="34" charset="0"/>
              </a:rPr>
              <a:t>Εισαγωγή – Βασικά στοιχεία του προγράμματος</a:t>
            </a:r>
          </a:p>
          <a:p>
            <a:pPr marL="708025" lvl="1" indent="-342900" eaLnBrk="1" hangingPunct="1">
              <a:spcBef>
                <a:spcPts val="600"/>
              </a:spcBef>
              <a:spcAft>
                <a:spcPts val="600"/>
              </a:spcAft>
              <a:buFont typeface="Trebuchet MS" pitchFamily="34" charset="0"/>
              <a:buAutoNum type="arabicPeriod"/>
            </a:pPr>
            <a:r>
              <a:rPr lang="el-GR" sz="2800" b="1" smtClean="0">
                <a:latin typeface="Calibri" pitchFamily="34" charset="0"/>
                <a:ea typeface="Calibri" pitchFamily="34" charset="0"/>
                <a:cs typeface="Calibri" pitchFamily="34" charset="0"/>
              </a:rPr>
              <a:t>Σκοπός του προγράμματος</a:t>
            </a:r>
          </a:p>
          <a:p>
            <a:pPr marL="708025" lvl="1" indent="-342900" eaLnBrk="1" hangingPunct="1">
              <a:spcBef>
                <a:spcPts val="600"/>
              </a:spcBef>
              <a:spcAft>
                <a:spcPts val="600"/>
              </a:spcAft>
              <a:buFont typeface="Trebuchet MS" pitchFamily="34" charset="0"/>
              <a:buAutoNum type="arabicPeriod"/>
            </a:pPr>
            <a:r>
              <a:rPr lang="el-GR" sz="2800" b="1" smtClean="0">
                <a:latin typeface="Calibri" pitchFamily="34" charset="0"/>
                <a:ea typeface="Calibri" pitchFamily="34" charset="0"/>
                <a:cs typeface="Calibri" pitchFamily="34" charset="0"/>
              </a:rPr>
              <a:t>Το θεωρητικό υπόβαθρο του προγράμματος – Δυναμικό μοντέλο εκπαιδευτικής αποτελεσματικότητας</a:t>
            </a:r>
          </a:p>
          <a:p>
            <a:pPr marL="708025" lvl="1" indent="-342900" eaLnBrk="1" hangingPunct="1">
              <a:spcBef>
                <a:spcPts val="600"/>
              </a:spcBef>
              <a:spcAft>
                <a:spcPts val="600"/>
              </a:spcAft>
              <a:buFont typeface="Trebuchet MS" pitchFamily="34" charset="0"/>
              <a:buAutoNum type="arabicPeriod"/>
            </a:pPr>
            <a:r>
              <a:rPr lang="el-GR" sz="2800" b="1" smtClean="0">
                <a:latin typeface="Calibri" pitchFamily="34" charset="0"/>
                <a:ea typeface="Calibri" pitchFamily="34" charset="0"/>
                <a:cs typeface="Calibri" pitchFamily="34" charset="0"/>
              </a:rPr>
              <a:t>Η δυναμική προσέγγιση για βελτίωση της σχολικής αποτελεσματικότητας</a:t>
            </a:r>
          </a:p>
          <a:p>
            <a:pPr marL="708025" lvl="1" indent="-342900" eaLnBrk="1" hangingPunct="1">
              <a:spcBef>
                <a:spcPts val="600"/>
              </a:spcBef>
              <a:spcAft>
                <a:spcPts val="600"/>
              </a:spcAft>
              <a:buFont typeface="Trebuchet MS" pitchFamily="34" charset="0"/>
              <a:buAutoNum type="arabicPeriod"/>
            </a:pPr>
            <a:r>
              <a:rPr lang="el-GR" sz="2800" b="1" smtClean="0">
                <a:latin typeface="Calibri" pitchFamily="34" charset="0"/>
                <a:ea typeface="Calibri" pitchFamily="34" charset="0"/>
                <a:cs typeface="Calibri" pitchFamily="34" charset="0"/>
              </a:rPr>
              <a:t>Ανάληψη δράσεων από τα σχολεία</a:t>
            </a:r>
          </a:p>
        </p:txBody>
      </p:sp>
      <p:sp>
        <p:nvSpPr>
          <p:cNvPr id="6147" name="Title 1"/>
          <p:cNvSpPr>
            <a:spLocks noGrp="1"/>
          </p:cNvSpPr>
          <p:nvPr>
            <p:ph type="title"/>
          </p:nvPr>
        </p:nvSpPr>
        <p:spPr>
          <a:xfrm>
            <a:off x="531813" y="476250"/>
            <a:ext cx="8153400" cy="990600"/>
          </a:xfrm>
        </p:spPr>
        <p:txBody>
          <a:bodyPr/>
          <a:lstStyle/>
          <a:p>
            <a:pPr algn="ctr" eaLnBrk="1" hangingPunct="1"/>
            <a:r>
              <a:rPr lang="el-GR" sz="2800" b="1" smtClean="0">
                <a:latin typeface="Calibri" pitchFamily="34" charset="0"/>
                <a:ea typeface="Calibri" pitchFamily="34" charset="0"/>
                <a:cs typeface="Calibri" pitchFamily="34" charset="0"/>
              </a:rPr>
              <a:t>ΔΟΜΗ ΠΑΡΟΥΣΙΑΣΗΣ</a:t>
            </a:r>
            <a:endParaRPr lang="en-GB" sz="2800" b="1" smtClean="0">
              <a:latin typeface="Calibri" pitchFamily="34" charset="0"/>
              <a:ea typeface="Calibri" pitchFamily="34" charset="0"/>
              <a:cs typeface="Calibri" pitchFamily="34" charset="0"/>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388" y="1857375"/>
            <a:ext cx="8785225" cy="4667250"/>
          </a:xfrm>
        </p:spPr>
        <p:txBody>
          <a:bodyPr/>
          <a:lstStyle/>
          <a:p>
            <a:pPr eaLnBrk="1" hangingPunct="1">
              <a:spcBef>
                <a:spcPts val="600"/>
              </a:spcBef>
              <a:spcAft>
                <a:spcPts val="600"/>
              </a:spcAft>
            </a:pPr>
            <a:r>
              <a:rPr lang="el-GR" sz="2400" b="1" smtClean="0">
                <a:latin typeface="Calibri" pitchFamily="34" charset="0"/>
                <a:ea typeface="Calibri" pitchFamily="34" charset="0"/>
                <a:cs typeface="Calibri" pitchFamily="34" charset="0"/>
              </a:rPr>
              <a:t>Παρακολούθηση της παρέμβασης (διαμορφωτική αξιολόγηση του προγράμματος). </a:t>
            </a:r>
          </a:p>
          <a:p>
            <a:pPr marL="358775" lvl="1" indent="-273050" eaLnBrk="1" hangingPunct="1">
              <a:spcBef>
                <a:spcPts val="600"/>
              </a:spcBef>
              <a:spcAft>
                <a:spcPts val="600"/>
              </a:spcAft>
              <a:buFont typeface="Wingdings" pitchFamily="2" charset="2"/>
              <a:buChar char="Ø"/>
            </a:pPr>
            <a:r>
              <a:rPr lang="el-GR" sz="2400" smtClean="0">
                <a:solidFill>
                  <a:schemeClr val="tx1"/>
                </a:solidFill>
                <a:latin typeface="Calibri" pitchFamily="34" charset="0"/>
                <a:ea typeface="Calibri" pitchFamily="34" charset="0"/>
                <a:cs typeface="Calibri" pitchFamily="34" charset="0"/>
              </a:rPr>
              <a:t>Η παρακολούθηση αυτή θα γίνεται </a:t>
            </a:r>
            <a:r>
              <a:rPr lang="el-GR" sz="2400" smtClean="0">
                <a:solidFill>
                  <a:srgbClr val="C00000"/>
                </a:solidFill>
                <a:latin typeface="Calibri" pitchFamily="34" charset="0"/>
                <a:ea typeface="Calibri" pitchFamily="34" charset="0"/>
                <a:cs typeface="Calibri" pitchFamily="34" charset="0"/>
              </a:rPr>
              <a:t>με τακτές επισκέψεις </a:t>
            </a:r>
            <a:r>
              <a:rPr lang="el-GR" sz="2400" smtClean="0">
                <a:solidFill>
                  <a:schemeClr val="tx1"/>
                </a:solidFill>
                <a:latin typeface="Calibri" pitchFamily="34" charset="0"/>
                <a:ea typeface="Calibri" pitchFamily="34" charset="0"/>
                <a:cs typeface="Calibri" pitchFamily="34" charset="0"/>
              </a:rPr>
              <a:t>στο σχολείο σας και επικοινωνία με τους εκπαιδευτικούς, μαθητές και διευθυντική ομάδα. </a:t>
            </a:r>
          </a:p>
          <a:p>
            <a:pPr marL="358775" lvl="1" indent="-273050" eaLnBrk="1" hangingPunct="1">
              <a:spcBef>
                <a:spcPts val="600"/>
              </a:spcBef>
              <a:spcAft>
                <a:spcPts val="600"/>
              </a:spcAft>
              <a:buFont typeface="Wingdings" pitchFamily="2" charset="2"/>
              <a:buChar char="Ø"/>
            </a:pPr>
            <a:r>
              <a:rPr lang="el-GR" sz="2400" smtClean="0">
                <a:solidFill>
                  <a:schemeClr val="tx1"/>
                </a:solidFill>
                <a:latin typeface="Calibri" pitchFamily="34" charset="0"/>
                <a:ea typeface="Calibri" pitchFamily="34" charset="0"/>
                <a:cs typeface="Calibri" pitchFamily="34" charset="0"/>
              </a:rPr>
              <a:t>Στόχος μας είναι η </a:t>
            </a:r>
            <a:r>
              <a:rPr lang="el-GR" sz="2400" smtClean="0">
                <a:solidFill>
                  <a:srgbClr val="C00000"/>
                </a:solidFill>
                <a:latin typeface="Calibri" pitchFamily="34" charset="0"/>
                <a:ea typeface="Calibri" pitchFamily="34" charset="0"/>
                <a:cs typeface="Calibri" pitchFamily="34" charset="0"/>
              </a:rPr>
              <a:t>έγκαιρη ανάλυση των δεδομένων </a:t>
            </a:r>
            <a:r>
              <a:rPr lang="el-GR" sz="2400" smtClean="0">
                <a:solidFill>
                  <a:schemeClr val="tx1"/>
                </a:solidFill>
                <a:latin typeface="Calibri" pitchFamily="34" charset="0"/>
                <a:ea typeface="Calibri" pitchFamily="34" charset="0"/>
                <a:cs typeface="Calibri" pitchFamily="34" charset="0"/>
              </a:rPr>
              <a:t>και η </a:t>
            </a:r>
            <a:r>
              <a:rPr lang="el-GR" sz="2400" smtClean="0">
                <a:solidFill>
                  <a:srgbClr val="C00000"/>
                </a:solidFill>
                <a:latin typeface="Calibri" pitchFamily="34" charset="0"/>
                <a:ea typeface="Calibri" pitchFamily="34" charset="0"/>
                <a:cs typeface="Calibri" pitchFamily="34" charset="0"/>
              </a:rPr>
              <a:t>λήψη διορθωτικών μέτρων</a:t>
            </a:r>
            <a:r>
              <a:rPr lang="el-GR" sz="2400" smtClean="0">
                <a:solidFill>
                  <a:schemeClr val="tx1"/>
                </a:solidFill>
                <a:latin typeface="Calibri" pitchFamily="34" charset="0"/>
                <a:ea typeface="Calibri" pitchFamily="34" charset="0"/>
                <a:cs typeface="Calibri" pitchFamily="34" charset="0"/>
              </a:rPr>
              <a:t>, έτσι ώστε να βελτιώνονται τα σχέδια δράσης σε τακτά χρονικά διαστήματα.</a:t>
            </a:r>
          </a:p>
          <a:p>
            <a:pPr eaLnBrk="1" hangingPunct="1">
              <a:spcBef>
                <a:spcPts val="600"/>
              </a:spcBef>
              <a:spcAft>
                <a:spcPts val="600"/>
              </a:spcAft>
            </a:pPr>
            <a:endParaRPr lang="el-GR" sz="1800" smtClean="0"/>
          </a:p>
        </p:txBody>
      </p:sp>
      <p:sp>
        <p:nvSpPr>
          <p:cNvPr id="24579" name="Title 1"/>
          <p:cNvSpPr>
            <a:spLocks noGrp="1"/>
          </p:cNvSpPr>
          <p:nvPr>
            <p:ph type="title"/>
          </p:nvPr>
        </p:nvSpPr>
        <p:spPr>
          <a:xfrm>
            <a:off x="0" y="428625"/>
            <a:ext cx="8964613" cy="1357313"/>
          </a:xfrm>
        </p:spPr>
        <p:txBody>
          <a:bodyPr/>
          <a:lstStyle/>
          <a:p>
            <a:pPr marL="342900" indent="-342900" algn="ctr" eaLnBrk="1" hangingPunct="1">
              <a:spcBef>
                <a:spcPts val="1800"/>
              </a:spcBef>
              <a:spcAft>
                <a:spcPts val="1800"/>
              </a:spcAft>
            </a:pPr>
            <a:r>
              <a:rPr lang="el-GR" sz="2800" b="1" smtClean="0">
                <a:solidFill>
                  <a:srgbClr val="000000"/>
                </a:solidFill>
                <a:latin typeface="Calibri" pitchFamily="34" charset="0"/>
                <a:ea typeface="Calibri" pitchFamily="34" charset="0"/>
                <a:cs typeface="Calibri" pitchFamily="34" charset="0"/>
              </a:rPr>
              <a:t>4. Η δυναμική προσέγγιση για βελτίωση της σχολικής αποτελεσματικότητας</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a:xfrm>
            <a:off x="457200" y="642938"/>
            <a:ext cx="8229600" cy="1566862"/>
          </a:xfrm>
        </p:spPr>
        <p:txBody>
          <a:bodyPr/>
          <a:lstStyle/>
          <a:p>
            <a:pPr algn="ctr" eaLnBrk="1" hangingPunct="1"/>
            <a:r>
              <a:rPr lang="el-GR" sz="2800" b="1" smtClean="0">
                <a:solidFill>
                  <a:srgbClr val="000000"/>
                </a:solidFill>
                <a:latin typeface="Calibri" pitchFamily="34" charset="0"/>
                <a:ea typeface="Calibri" pitchFamily="34" charset="0"/>
                <a:cs typeface="Calibri" pitchFamily="34" charset="0"/>
              </a:rPr>
              <a:t>4. Η δυναμική προσέγγιση για βελτίωση της σχολικής αποτελεσματικότητας</a:t>
            </a:r>
            <a:endParaRPr lang="el-GR" sz="2800" smtClean="0"/>
          </a:p>
        </p:txBody>
      </p:sp>
      <p:sp>
        <p:nvSpPr>
          <p:cNvPr id="25603" name="Content Placeholder 2"/>
          <p:cNvSpPr>
            <a:spLocks noGrp="1"/>
          </p:cNvSpPr>
          <p:nvPr>
            <p:ph idx="1"/>
          </p:nvPr>
        </p:nvSpPr>
        <p:spPr/>
        <p:txBody>
          <a:bodyPr/>
          <a:lstStyle/>
          <a:p>
            <a:pPr eaLnBrk="1" hangingPunct="1">
              <a:spcBef>
                <a:spcPts val="600"/>
              </a:spcBef>
              <a:spcAft>
                <a:spcPts val="600"/>
              </a:spcAft>
            </a:pPr>
            <a:r>
              <a:rPr lang="el-GR" sz="2400" b="1" smtClean="0">
                <a:latin typeface="Calibri" pitchFamily="34" charset="0"/>
                <a:ea typeface="Calibri" pitchFamily="34" charset="0"/>
                <a:cs typeface="Calibri" pitchFamily="34" charset="0"/>
              </a:rPr>
              <a:t>Τελική αξιολόγηση του προγράμματος (δεδομένα από μαθητές και εκπαιδευτικούς), </a:t>
            </a:r>
            <a:r>
              <a:rPr lang="el-GR" sz="2400" smtClean="0">
                <a:latin typeface="Calibri" pitchFamily="34" charset="0"/>
                <a:ea typeface="Calibri" pitchFamily="34" charset="0"/>
                <a:cs typeface="Calibri" pitchFamily="34" charset="0"/>
              </a:rPr>
              <a:t>ώστε να μετρηθεί η επίδραση της παρέμβασης στη βελτίωση της αποτελεσματικότητας του σχολείου σας. </a:t>
            </a:r>
          </a:p>
          <a:p>
            <a:pPr marL="358775" lvl="1" indent="-358775" eaLnBrk="1" hangingPunct="1">
              <a:spcBef>
                <a:spcPts val="600"/>
              </a:spcBef>
              <a:spcAft>
                <a:spcPts val="600"/>
              </a:spcAft>
              <a:buFont typeface="Wingdings" pitchFamily="2" charset="2"/>
              <a:buChar char="Ø"/>
            </a:pPr>
            <a:r>
              <a:rPr lang="el-GR" sz="2400" smtClean="0">
                <a:solidFill>
                  <a:schemeClr val="tx1"/>
                </a:solidFill>
                <a:latin typeface="Calibri" pitchFamily="34" charset="0"/>
                <a:ea typeface="Calibri" pitchFamily="34" charset="0"/>
                <a:cs typeface="Calibri" pitchFamily="34" charset="0"/>
              </a:rPr>
              <a:t>Τα τελικά αποτελέσματα καθορίζουν τόσο την </a:t>
            </a:r>
            <a:r>
              <a:rPr lang="el-GR" sz="2400" smtClean="0">
                <a:solidFill>
                  <a:srgbClr val="C00000"/>
                </a:solidFill>
                <a:latin typeface="Calibri" pitchFamily="34" charset="0"/>
                <a:ea typeface="Calibri" pitchFamily="34" charset="0"/>
                <a:cs typeface="Calibri" pitchFamily="34" charset="0"/>
              </a:rPr>
              <a:t>αποτελεσματικότητα της παρέμβασης </a:t>
            </a:r>
            <a:r>
              <a:rPr lang="el-GR" sz="2400" smtClean="0">
                <a:solidFill>
                  <a:schemeClr val="tx1"/>
                </a:solidFill>
                <a:latin typeface="Calibri" pitchFamily="34" charset="0"/>
                <a:ea typeface="Calibri" pitchFamily="34" charset="0"/>
                <a:cs typeface="Calibri" pitchFamily="34" charset="0"/>
              </a:rPr>
              <a:t>όσο και τη </a:t>
            </a:r>
            <a:r>
              <a:rPr lang="el-GR" sz="2400" smtClean="0">
                <a:solidFill>
                  <a:srgbClr val="C00000"/>
                </a:solidFill>
                <a:latin typeface="Calibri" pitchFamily="34" charset="0"/>
                <a:ea typeface="Calibri" pitchFamily="34" charset="0"/>
                <a:cs typeface="Calibri" pitchFamily="34" charset="0"/>
              </a:rPr>
              <a:t>συνέχιση του προγράμματος - σε επίπεδο σχολείου -</a:t>
            </a:r>
            <a:r>
              <a:rPr lang="el-GR" sz="2400" smtClean="0">
                <a:solidFill>
                  <a:schemeClr val="tx1"/>
                </a:solidFill>
                <a:latin typeface="Calibri" pitchFamily="34" charset="0"/>
                <a:ea typeface="Calibri" pitchFamily="34" charset="0"/>
                <a:cs typeface="Calibri" pitchFamily="34" charset="0"/>
              </a:rPr>
              <a:t> και τη νέα σχολική χρονιά με δράσεις που να αφορούν την ίδια περιοχή δράσης ή/και την ανάπτυξη σχεδίων δράσης που να αφορούν στη βελτίωση του σχολείου σε άλλους παράγοντες.</a:t>
            </a:r>
          </a:p>
          <a:p>
            <a:pPr eaLnBrk="1" hangingPunct="1"/>
            <a:endParaRPr lang="el-GR" smtClean="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388" y="1700213"/>
            <a:ext cx="8785225" cy="4897437"/>
          </a:xfrm>
        </p:spPr>
        <p:txBody>
          <a:bodyPr/>
          <a:lstStyle/>
          <a:p>
            <a:pPr eaLnBrk="1" hangingPunct="1">
              <a:spcBef>
                <a:spcPts val="1200"/>
              </a:spcBef>
              <a:spcAft>
                <a:spcPts val="1200"/>
              </a:spcAft>
            </a:pPr>
            <a:r>
              <a:rPr lang="el-GR" sz="2400" b="1" smtClean="0">
                <a:solidFill>
                  <a:srgbClr val="C00000"/>
                </a:solidFill>
                <a:latin typeface="Calibri" pitchFamily="34" charset="0"/>
                <a:ea typeface="Calibri" pitchFamily="34" charset="0"/>
                <a:cs typeface="Calibri" pitchFamily="34" charset="0"/>
              </a:rPr>
              <a:t>Μέτρηση των παραγόντων σε επίπεδο σχολείου </a:t>
            </a:r>
            <a:r>
              <a:rPr lang="el-GR" sz="2400" smtClean="0">
                <a:latin typeface="Calibri" pitchFamily="34" charset="0"/>
                <a:ea typeface="Calibri" pitchFamily="34" charset="0"/>
                <a:cs typeface="Calibri" pitchFamily="34" charset="0"/>
              </a:rPr>
              <a:t>και καθορισμός αναγκών/προτεραιοτήτων για βελτίωση της κάθε σχολικής μονάδας.</a:t>
            </a:r>
          </a:p>
          <a:p>
            <a:pPr eaLnBrk="1" hangingPunct="1">
              <a:spcBef>
                <a:spcPts val="1200"/>
              </a:spcBef>
              <a:spcAft>
                <a:spcPts val="1200"/>
              </a:spcAft>
            </a:pPr>
            <a:r>
              <a:rPr lang="el-GR" sz="2400" smtClean="0">
                <a:latin typeface="Calibri" pitchFamily="34" charset="0"/>
                <a:ea typeface="Calibri" pitchFamily="34" charset="0"/>
                <a:cs typeface="Calibri" pitchFamily="34" charset="0"/>
              </a:rPr>
              <a:t>Με βάση τα αποτελέσματα της αξιολόγησης, πρέπει </a:t>
            </a:r>
            <a:r>
              <a:rPr lang="el-GR" sz="2400" i="1" smtClean="0">
                <a:latin typeface="Calibri" pitchFamily="34" charset="0"/>
                <a:ea typeface="Calibri" pitchFamily="34" charset="0"/>
                <a:cs typeface="Calibri" pitchFamily="34" charset="0"/>
              </a:rPr>
              <a:t>να αποφασίσετε </a:t>
            </a:r>
            <a:r>
              <a:rPr lang="el-GR" sz="2400" b="1" i="1" smtClean="0">
                <a:solidFill>
                  <a:srgbClr val="FF0000"/>
                </a:solidFill>
                <a:latin typeface="Calibri" pitchFamily="34" charset="0"/>
                <a:ea typeface="Calibri" pitchFamily="34" charset="0"/>
                <a:cs typeface="Calibri" pitchFamily="34" charset="0"/>
              </a:rPr>
              <a:t>σε ποιες πτυχές της πολιτικής του</a:t>
            </a:r>
            <a:r>
              <a:rPr lang="el-GR" sz="2400" b="1" smtClean="0">
                <a:solidFill>
                  <a:srgbClr val="FF0000"/>
                </a:solidFill>
                <a:latin typeface="Calibri" pitchFamily="34" charset="0"/>
                <a:ea typeface="Calibri" pitchFamily="34" charset="0"/>
                <a:cs typeface="Calibri" pitchFamily="34" charset="0"/>
              </a:rPr>
              <a:t> </a:t>
            </a:r>
            <a:r>
              <a:rPr lang="el-GR" sz="2400" b="1" i="1" smtClean="0">
                <a:solidFill>
                  <a:srgbClr val="FF0000"/>
                </a:solidFill>
                <a:latin typeface="Calibri" pitchFamily="34" charset="0"/>
                <a:ea typeface="Calibri" pitchFamily="34" charset="0"/>
                <a:cs typeface="Calibri" pitchFamily="34" charset="0"/>
              </a:rPr>
              <a:t>σχολείου θα θέλατε να επικεντρωθείτε (τρίτο στάδιο). </a:t>
            </a:r>
            <a:endParaRPr lang="el-GR" sz="2400" b="1" smtClean="0">
              <a:solidFill>
                <a:srgbClr val="FF0000"/>
              </a:solidFill>
              <a:latin typeface="Calibri" pitchFamily="34" charset="0"/>
              <a:ea typeface="Calibri" pitchFamily="34" charset="0"/>
              <a:cs typeface="Calibri" pitchFamily="34" charset="0"/>
            </a:endParaRPr>
          </a:p>
          <a:p>
            <a:pPr eaLnBrk="1" hangingPunct="1">
              <a:spcBef>
                <a:spcPts val="1200"/>
              </a:spcBef>
              <a:spcAft>
                <a:spcPts val="1200"/>
              </a:spcAft>
            </a:pPr>
            <a:r>
              <a:rPr lang="el-GR" sz="2400" smtClean="0">
                <a:latin typeface="Calibri" pitchFamily="34" charset="0"/>
                <a:ea typeface="Calibri" pitchFamily="34" charset="0"/>
                <a:cs typeface="Calibri" pitchFamily="34" charset="0"/>
              </a:rPr>
              <a:t>Μπορείτε να προχωρήσετε στη </a:t>
            </a:r>
            <a:r>
              <a:rPr lang="el-GR" sz="2400" smtClean="0">
                <a:solidFill>
                  <a:srgbClr val="C00000"/>
                </a:solidFill>
                <a:latin typeface="Calibri" pitchFamily="34" charset="0"/>
                <a:ea typeface="Calibri" pitchFamily="34" charset="0"/>
                <a:cs typeface="Calibri" pitchFamily="34" charset="0"/>
              </a:rPr>
              <a:t>σύσταση μιας επιτροπής </a:t>
            </a:r>
            <a:r>
              <a:rPr lang="el-GR" sz="2400" smtClean="0">
                <a:latin typeface="Calibri" pitchFamily="34" charset="0"/>
                <a:ea typeface="Calibri" pitchFamily="34" charset="0"/>
                <a:cs typeface="Calibri" pitchFamily="34" charset="0"/>
              </a:rPr>
              <a:t>με αντιπροσώπους των </a:t>
            </a:r>
            <a:r>
              <a:rPr lang="el-GR" sz="2400" smtClean="0">
                <a:solidFill>
                  <a:srgbClr val="C00000"/>
                </a:solidFill>
                <a:latin typeface="Calibri" pitchFamily="34" charset="0"/>
                <a:ea typeface="Calibri" pitchFamily="34" charset="0"/>
                <a:cs typeface="Calibri" pitchFamily="34" charset="0"/>
              </a:rPr>
              <a:t>γονιών και των εκπαιδευτικών </a:t>
            </a:r>
            <a:r>
              <a:rPr lang="el-GR" sz="2400" smtClean="0">
                <a:latin typeface="Calibri" pitchFamily="34" charset="0"/>
                <a:ea typeface="Calibri" pitchFamily="34" charset="0"/>
                <a:cs typeface="Calibri" pitchFamily="34" charset="0"/>
              </a:rPr>
              <a:t>οι οποίοι θα συζητήσουν τα αποτελέσματα και σταδιακά θα οδηγηθούν σε ομοφωνία για τις προτεραιότητες του σχολείου και τη διαχείρισή τους.</a:t>
            </a:r>
          </a:p>
        </p:txBody>
      </p:sp>
      <p:sp>
        <p:nvSpPr>
          <p:cNvPr id="26627" name="Rectangle 4"/>
          <p:cNvSpPr>
            <a:spLocks noChangeArrowheads="1"/>
          </p:cNvSpPr>
          <p:nvPr/>
        </p:nvSpPr>
        <p:spPr bwMode="auto">
          <a:xfrm>
            <a:off x="611188" y="692150"/>
            <a:ext cx="7489825" cy="523875"/>
          </a:xfrm>
          <a:prstGeom prst="rect">
            <a:avLst/>
          </a:prstGeom>
          <a:noFill/>
          <a:ln w="9525">
            <a:noFill/>
            <a:miter lim="800000"/>
            <a:headEnd/>
            <a:tailEnd/>
          </a:ln>
        </p:spPr>
        <p:txBody>
          <a:bodyPr>
            <a:spAutoFit/>
          </a:bodyPr>
          <a:lstStyle/>
          <a:p>
            <a:pPr marL="365125" lvl="1" algn="ctr">
              <a:spcBef>
                <a:spcPts val="1800"/>
              </a:spcBef>
              <a:spcAft>
                <a:spcPts val="1800"/>
              </a:spcAft>
            </a:pPr>
            <a:r>
              <a:rPr lang="el-GR" sz="2800" b="1">
                <a:latin typeface="Calibri" pitchFamily="34" charset="0"/>
              </a:rPr>
              <a:t>5. Ανάληψη δράσεων από τα σχολεία</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388" y="1285875"/>
            <a:ext cx="8785225" cy="5311775"/>
          </a:xfrm>
        </p:spPr>
        <p:txBody>
          <a:bodyPr/>
          <a:lstStyle/>
          <a:p>
            <a:pPr marL="0" eaLnBrk="1" hangingPunct="1">
              <a:spcBef>
                <a:spcPct val="0"/>
              </a:spcBef>
            </a:pPr>
            <a:r>
              <a:rPr lang="el-GR" sz="2400" i="1" smtClean="0">
                <a:latin typeface="Calibri" pitchFamily="34" charset="0"/>
                <a:ea typeface="Calibri" pitchFamily="34" charset="0"/>
                <a:cs typeface="Calibri" pitchFamily="34" charset="0"/>
              </a:rPr>
              <a:t>Η τελική απόφαση μπορεί να </a:t>
            </a:r>
            <a:r>
              <a:rPr lang="el-GR" sz="2400" i="1" smtClean="0">
                <a:solidFill>
                  <a:srgbClr val="C00000"/>
                </a:solidFill>
                <a:latin typeface="Calibri" pitchFamily="34" charset="0"/>
                <a:ea typeface="Calibri" pitchFamily="34" charset="0"/>
                <a:cs typeface="Calibri" pitchFamily="34" charset="0"/>
              </a:rPr>
              <a:t>ανακοινωθεί στην </a:t>
            </a:r>
            <a:r>
              <a:rPr lang="el-GR" sz="2400" smtClean="0">
                <a:solidFill>
                  <a:srgbClr val="C00000"/>
                </a:solidFill>
                <a:latin typeface="Calibri" pitchFamily="34" charset="0"/>
                <a:ea typeface="Calibri" pitchFamily="34" charset="0"/>
                <a:cs typeface="Calibri" pitchFamily="34" charset="0"/>
              </a:rPr>
              <a:t> </a:t>
            </a:r>
            <a:r>
              <a:rPr lang="el-GR" sz="2400" i="1" smtClean="0">
                <a:solidFill>
                  <a:srgbClr val="C00000"/>
                </a:solidFill>
                <a:latin typeface="Calibri" pitchFamily="34" charset="0"/>
                <a:ea typeface="Calibri" pitchFamily="34" charset="0"/>
                <a:cs typeface="Calibri" pitchFamily="34" charset="0"/>
              </a:rPr>
              <a:t>ολομέλεια </a:t>
            </a:r>
            <a:r>
              <a:rPr lang="el-GR" sz="2400" i="1" smtClean="0">
                <a:latin typeface="Calibri" pitchFamily="34" charset="0"/>
                <a:ea typeface="Calibri" pitchFamily="34" charset="0"/>
                <a:cs typeface="Calibri" pitchFamily="34" charset="0"/>
              </a:rPr>
              <a:t>του σχολείου και ακολούθως να δοθεί ανατροφοδότηση.</a:t>
            </a:r>
            <a:endParaRPr lang="el-GR" sz="2400" smtClean="0">
              <a:latin typeface="Calibri" pitchFamily="34" charset="0"/>
              <a:ea typeface="Calibri" pitchFamily="34" charset="0"/>
              <a:cs typeface="Calibri" pitchFamily="34" charset="0"/>
            </a:endParaRPr>
          </a:p>
          <a:p>
            <a:pPr marL="0" eaLnBrk="1" hangingPunct="1">
              <a:spcBef>
                <a:spcPct val="0"/>
              </a:spcBef>
            </a:pPr>
            <a:r>
              <a:rPr lang="el-GR" sz="2400" smtClean="0">
                <a:solidFill>
                  <a:srgbClr val="C00000"/>
                </a:solidFill>
                <a:latin typeface="Calibri" pitchFamily="34" charset="0"/>
                <a:ea typeface="Calibri" pitchFamily="34" charset="0"/>
                <a:cs typeface="Calibri" pitchFamily="34" charset="0"/>
              </a:rPr>
              <a:t>Σε επόμενο στάδιο</a:t>
            </a:r>
            <a:r>
              <a:rPr lang="el-GR" sz="2400" smtClean="0">
                <a:latin typeface="Calibri" pitchFamily="34" charset="0"/>
                <a:ea typeface="Calibri" pitchFamily="34" charset="0"/>
                <a:cs typeface="Calibri" pitchFamily="34" charset="0"/>
              </a:rPr>
              <a:t>, πρέπει να αναπτύξετε </a:t>
            </a:r>
            <a:r>
              <a:rPr lang="el-GR" sz="2400" b="1" i="1" smtClean="0">
                <a:solidFill>
                  <a:srgbClr val="C00000"/>
                </a:solidFill>
                <a:latin typeface="Calibri" pitchFamily="34" charset="0"/>
                <a:ea typeface="Calibri" pitchFamily="34" charset="0"/>
                <a:cs typeface="Calibri" pitchFamily="34" charset="0"/>
              </a:rPr>
              <a:t>σχέδια δράσης </a:t>
            </a:r>
            <a:r>
              <a:rPr lang="el-GR" sz="2400" smtClean="0">
                <a:latin typeface="Calibri" pitchFamily="34" charset="0"/>
                <a:ea typeface="Calibri" pitchFamily="34" charset="0"/>
                <a:cs typeface="Calibri" pitchFamily="34" charset="0"/>
              </a:rPr>
              <a:t>τα οποία να ασχολούνται με συγκεκριμένες πτυχές των τομέων στους οποίους θα εστιάσετε την προσοχή σας. </a:t>
            </a:r>
          </a:p>
          <a:p>
            <a:pPr marL="0" eaLnBrk="1" hangingPunct="1">
              <a:spcBef>
                <a:spcPct val="0"/>
              </a:spcBef>
            </a:pPr>
            <a:r>
              <a:rPr lang="el-GR" sz="2400" smtClean="0">
                <a:latin typeface="Calibri" pitchFamily="34" charset="0"/>
                <a:ea typeface="Calibri" pitchFamily="34" charset="0"/>
                <a:cs typeface="Calibri" pitchFamily="34" charset="0"/>
              </a:rPr>
              <a:t>Στο σχέδιο δράσης σας, είναι πολύ σημαντικό όχι μόνο να αναφέρεστε </a:t>
            </a:r>
            <a:r>
              <a:rPr lang="el-GR" sz="2400" i="1" smtClean="0">
                <a:latin typeface="Calibri" pitchFamily="34" charset="0"/>
                <a:ea typeface="Calibri" pitchFamily="34" charset="0"/>
                <a:cs typeface="Calibri" pitchFamily="34" charset="0"/>
              </a:rPr>
              <a:t>σε συγκεκριμένες δραστηριότητες </a:t>
            </a:r>
            <a:r>
              <a:rPr lang="el-GR" sz="2400" smtClean="0">
                <a:latin typeface="Calibri" pitchFamily="34" charset="0"/>
                <a:ea typeface="Calibri" pitchFamily="34" charset="0"/>
                <a:cs typeface="Calibri" pitchFamily="34" charset="0"/>
              </a:rPr>
              <a:t>που μπορούν να γίνουν, αλλά να σημειώνετε επίσης </a:t>
            </a:r>
            <a:r>
              <a:rPr lang="el-GR" sz="2400" b="1" i="1" smtClean="0">
                <a:solidFill>
                  <a:srgbClr val="C00000"/>
                </a:solidFill>
                <a:latin typeface="Calibri" pitchFamily="34" charset="0"/>
                <a:ea typeface="Calibri" pitchFamily="34" charset="0"/>
                <a:cs typeface="Calibri" pitchFamily="34" charset="0"/>
              </a:rPr>
              <a:t>ποιος θα είναι ο υπεύθυνος, ποια τα χρονικά πλαίσια </a:t>
            </a:r>
            <a:r>
              <a:rPr lang="el-GR" sz="2400" b="1" smtClean="0">
                <a:solidFill>
                  <a:srgbClr val="C00000"/>
                </a:solidFill>
                <a:latin typeface="Calibri" pitchFamily="34" charset="0"/>
                <a:ea typeface="Calibri" pitchFamily="34" charset="0"/>
                <a:cs typeface="Calibri" pitchFamily="34" charset="0"/>
              </a:rPr>
              <a:t>και</a:t>
            </a:r>
            <a:r>
              <a:rPr lang="el-GR" sz="2400" b="1" i="1" smtClean="0">
                <a:solidFill>
                  <a:srgbClr val="C00000"/>
                </a:solidFill>
                <a:latin typeface="Calibri" pitchFamily="34" charset="0"/>
                <a:ea typeface="Calibri" pitchFamily="34" charset="0"/>
                <a:cs typeface="Calibri" pitchFamily="34" charset="0"/>
              </a:rPr>
              <a:t> ποιοι πόροι-πηγές</a:t>
            </a:r>
            <a:r>
              <a:rPr lang="el-GR" sz="2400" b="1" smtClean="0">
                <a:solidFill>
                  <a:srgbClr val="C00000"/>
                </a:solidFill>
                <a:latin typeface="Calibri" pitchFamily="34" charset="0"/>
                <a:ea typeface="Calibri" pitchFamily="34" charset="0"/>
                <a:cs typeface="Calibri" pitchFamily="34" charset="0"/>
              </a:rPr>
              <a:t> </a:t>
            </a:r>
            <a:r>
              <a:rPr lang="el-GR" sz="2400" b="1" i="1" smtClean="0">
                <a:solidFill>
                  <a:srgbClr val="C00000"/>
                </a:solidFill>
                <a:latin typeface="Calibri" pitchFamily="34" charset="0"/>
                <a:ea typeface="Calibri" pitchFamily="34" charset="0"/>
                <a:cs typeface="Calibri" pitchFamily="34" charset="0"/>
              </a:rPr>
              <a:t>απαιτούνται</a:t>
            </a:r>
            <a:r>
              <a:rPr lang="el-GR" sz="2400" smtClean="0">
                <a:latin typeface="Calibri" pitchFamily="34" charset="0"/>
                <a:ea typeface="Calibri" pitchFamily="34" charset="0"/>
                <a:cs typeface="Calibri" pitchFamily="34" charset="0"/>
              </a:rPr>
              <a:t>.</a:t>
            </a:r>
          </a:p>
          <a:p>
            <a:pPr marL="0" eaLnBrk="1" hangingPunct="1">
              <a:spcBef>
                <a:spcPct val="0"/>
              </a:spcBef>
            </a:pPr>
            <a:r>
              <a:rPr lang="el-GR" sz="2400" smtClean="0">
                <a:latin typeface="Calibri" pitchFamily="34" charset="0"/>
                <a:ea typeface="Calibri" pitchFamily="34" charset="0"/>
                <a:cs typeface="Calibri" pitchFamily="34" charset="0"/>
              </a:rPr>
              <a:t>Με σκοπό τη συγκεκριμενοποίηση των δραστηριοτήτων που θα γίνουν, μπορείτε να χρησιμοποιήσετε τις </a:t>
            </a:r>
            <a:r>
              <a:rPr lang="el-GR" sz="2400" b="1" u="sng" smtClean="0">
                <a:solidFill>
                  <a:srgbClr val="C00000"/>
                </a:solidFill>
                <a:latin typeface="Calibri" pitchFamily="34" charset="0"/>
                <a:ea typeface="Calibri" pitchFamily="34" charset="0"/>
                <a:cs typeface="Calibri" pitchFamily="34" charset="0"/>
              </a:rPr>
              <a:t>εισηγήσεις του εγχειριδίου </a:t>
            </a:r>
            <a:r>
              <a:rPr lang="el-GR" sz="2400" smtClean="0">
                <a:latin typeface="Calibri" pitchFamily="34" charset="0"/>
                <a:ea typeface="Calibri" pitchFamily="34" charset="0"/>
                <a:cs typeface="Calibri" pitchFamily="34" charset="0"/>
              </a:rPr>
              <a:t>που θα σας δοθεί και να εντοπίσετε περαιτέρω εισηγήσεις σε επιπλέον πηγές που παρέχονται. </a:t>
            </a:r>
          </a:p>
        </p:txBody>
      </p:sp>
      <p:sp>
        <p:nvSpPr>
          <p:cNvPr id="27651" name="Rectangle 4"/>
          <p:cNvSpPr>
            <a:spLocks noChangeArrowheads="1"/>
          </p:cNvSpPr>
          <p:nvPr/>
        </p:nvSpPr>
        <p:spPr bwMode="auto">
          <a:xfrm>
            <a:off x="611188" y="692150"/>
            <a:ext cx="7489825" cy="523875"/>
          </a:xfrm>
          <a:prstGeom prst="rect">
            <a:avLst/>
          </a:prstGeom>
          <a:noFill/>
          <a:ln w="9525">
            <a:noFill/>
            <a:miter lim="800000"/>
            <a:headEnd/>
            <a:tailEnd/>
          </a:ln>
        </p:spPr>
        <p:txBody>
          <a:bodyPr>
            <a:spAutoFit/>
          </a:bodyPr>
          <a:lstStyle/>
          <a:p>
            <a:pPr marL="365125" lvl="1" algn="ctr">
              <a:spcBef>
                <a:spcPts val="1800"/>
              </a:spcBef>
              <a:spcAft>
                <a:spcPts val="1800"/>
              </a:spcAft>
            </a:pPr>
            <a:r>
              <a:rPr lang="el-GR" sz="2800" b="1">
                <a:latin typeface="Calibri" pitchFamily="34" charset="0"/>
              </a:rPr>
              <a:t>5. Ανάληψη δράσεων από τα σχολεία</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0825" y="1357313"/>
            <a:ext cx="8785225" cy="5167312"/>
          </a:xfrm>
        </p:spPr>
        <p:txBody>
          <a:bodyPr/>
          <a:lstStyle/>
          <a:p>
            <a:pPr eaLnBrk="1" hangingPunct="1">
              <a:spcBef>
                <a:spcPts val="1200"/>
              </a:spcBef>
              <a:spcAft>
                <a:spcPts val="1200"/>
              </a:spcAft>
            </a:pPr>
            <a:r>
              <a:rPr lang="el-GR" sz="2400" smtClean="0">
                <a:latin typeface="Calibri" pitchFamily="34" charset="0"/>
                <a:ea typeface="Calibri" pitchFamily="34" charset="0"/>
                <a:cs typeface="Calibri" pitchFamily="34" charset="0"/>
              </a:rPr>
              <a:t>Μπορείτε να χωρίσετε την εργασία για την ανάπτυξη των σχεδίων δράσης αναθέτοντας σε </a:t>
            </a:r>
            <a:r>
              <a:rPr lang="el-GR" sz="2400" smtClean="0">
                <a:solidFill>
                  <a:srgbClr val="C00000"/>
                </a:solidFill>
                <a:latin typeface="Calibri" pitchFamily="34" charset="0"/>
                <a:ea typeface="Calibri" pitchFamily="34" charset="0"/>
                <a:cs typeface="Calibri" pitchFamily="34" charset="0"/>
              </a:rPr>
              <a:t>διαφορετικές ομάδες ή επιτροπές να αναπτύξουν σχέδια δράσης </a:t>
            </a:r>
            <a:r>
              <a:rPr lang="el-GR" sz="2400" smtClean="0">
                <a:latin typeface="Calibri" pitchFamily="34" charset="0"/>
                <a:ea typeface="Calibri" pitchFamily="34" charset="0"/>
                <a:cs typeface="Calibri" pitchFamily="34" charset="0"/>
              </a:rPr>
              <a:t>για συγκεκριμένες περιοχές(τομείς). </a:t>
            </a:r>
          </a:p>
          <a:p>
            <a:pPr eaLnBrk="1" hangingPunct="1">
              <a:spcBef>
                <a:spcPts val="1200"/>
              </a:spcBef>
              <a:spcAft>
                <a:spcPts val="1200"/>
              </a:spcAft>
            </a:pPr>
            <a:r>
              <a:rPr lang="el-GR" sz="2400" smtClean="0">
                <a:latin typeface="Calibri" pitchFamily="34" charset="0"/>
                <a:ea typeface="Calibri" pitchFamily="34" charset="0"/>
                <a:cs typeface="Calibri" pitchFamily="34" charset="0"/>
              </a:rPr>
              <a:t>Σε κάθε στάδιο και ειδικότερα κατά την ανάπτυξη των σχεδίων σας, μπορείτε να καλέσετε </a:t>
            </a:r>
            <a:r>
              <a:rPr lang="el-GR" sz="2400" smtClean="0">
                <a:solidFill>
                  <a:srgbClr val="C00000"/>
                </a:solidFill>
                <a:latin typeface="Calibri" pitchFamily="34" charset="0"/>
                <a:ea typeface="Calibri" pitchFamily="34" charset="0"/>
                <a:cs typeface="Calibri" pitchFamily="34" charset="0"/>
              </a:rPr>
              <a:t>μέλη της ερευνητικής μας ομάδας να στηρίξουν την ανάπτυξη</a:t>
            </a:r>
            <a:r>
              <a:rPr lang="el-GR" sz="2400" smtClean="0">
                <a:latin typeface="Calibri" pitchFamily="34" charset="0"/>
                <a:ea typeface="Calibri" pitchFamily="34" charset="0"/>
                <a:cs typeface="Calibri" pitchFamily="34" charset="0"/>
              </a:rPr>
              <a:t> των σχεδίων δράσης. </a:t>
            </a:r>
          </a:p>
          <a:p>
            <a:pPr eaLnBrk="1" hangingPunct="1">
              <a:spcBef>
                <a:spcPts val="1200"/>
              </a:spcBef>
              <a:spcAft>
                <a:spcPts val="1200"/>
              </a:spcAft>
            </a:pPr>
            <a:r>
              <a:rPr lang="el-GR" sz="2400" smtClean="0">
                <a:latin typeface="Calibri" pitchFamily="34" charset="0"/>
                <a:ea typeface="Calibri" pitchFamily="34" charset="0"/>
                <a:cs typeface="Calibri" pitchFamily="34" charset="0"/>
              </a:rPr>
              <a:t>Πέρα από την ανάπτυξη των σχεδίων δράσης σας, πρέπει να ληφθούν εκ των προτέρων αποφάσεις για τον </a:t>
            </a:r>
            <a:r>
              <a:rPr lang="el-GR" sz="2400" b="1" i="1" smtClean="0">
                <a:solidFill>
                  <a:srgbClr val="C00000"/>
                </a:solidFill>
                <a:latin typeface="Calibri" pitchFamily="34" charset="0"/>
                <a:ea typeface="Calibri" pitchFamily="34" charset="0"/>
                <a:cs typeface="Calibri" pitchFamily="34" charset="0"/>
              </a:rPr>
              <a:t>έλεγχο της εφαρμογής των δράσεων</a:t>
            </a:r>
            <a:r>
              <a:rPr lang="el-GR" sz="2400" smtClean="0">
                <a:solidFill>
                  <a:srgbClr val="C00000"/>
                </a:solidFill>
                <a:latin typeface="Calibri" pitchFamily="34" charset="0"/>
                <a:ea typeface="Calibri" pitchFamily="34" charset="0"/>
                <a:cs typeface="Calibri" pitchFamily="34" charset="0"/>
              </a:rPr>
              <a:t>.</a:t>
            </a:r>
          </a:p>
          <a:p>
            <a:pPr eaLnBrk="1" hangingPunct="1">
              <a:spcBef>
                <a:spcPts val="1200"/>
              </a:spcBef>
              <a:spcAft>
                <a:spcPts val="1200"/>
              </a:spcAft>
            </a:pPr>
            <a:r>
              <a:rPr lang="el-GR" sz="2400" smtClean="0">
                <a:latin typeface="Calibri" pitchFamily="34" charset="0"/>
                <a:ea typeface="Calibri" pitchFamily="34" charset="0"/>
                <a:cs typeface="Calibri" pitchFamily="34" charset="0"/>
              </a:rPr>
              <a:t>Ανάθεση ενός </a:t>
            </a:r>
            <a:r>
              <a:rPr lang="el-GR" sz="2400" smtClean="0">
                <a:solidFill>
                  <a:srgbClr val="C00000"/>
                </a:solidFill>
                <a:latin typeface="Calibri" pitchFamily="34" charset="0"/>
                <a:ea typeface="Calibri" pitchFamily="34" charset="0"/>
                <a:cs typeface="Calibri" pitchFamily="34" charset="0"/>
              </a:rPr>
              <a:t>εκπαιδευτικού ως συντονιστή του σχολείου σας για καλύτερη επικοινωνία με την ερευνητική μας ομάδα.   </a:t>
            </a:r>
          </a:p>
          <a:p>
            <a:pPr eaLnBrk="1" hangingPunct="1">
              <a:spcBef>
                <a:spcPts val="1200"/>
              </a:spcBef>
              <a:spcAft>
                <a:spcPts val="1200"/>
              </a:spcAft>
              <a:buFont typeface="Georgia" pitchFamily="18" charset="0"/>
              <a:buNone/>
            </a:pPr>
            <a:endParaRPr lang="el-GR" sz="2000" smtClean="0"/>
          </a:p>
        </p:txBody>
      </p:sp>
      <p:sp>
        <p:nvSpPr>
          <p:cNvPr id="28675" name="Rectangle 4"/>
          <p:cNvSpPr>
            <a:spLocks noChangeArrowheads="1"/>
          </p:cNvSpPr>
          <p:nvPr/>
        </p:nvSpPr>
        <p:spPr bwMode="auto">
          <a:xfrm>
            <a:off x="611188" y="692150"/>
            <a:ext cx="7489825" cy="523875"/>
          </a:xfrm>
          <a:prstGeom prst="rect">
            <a:avLst/>
          </a:prstGeom>
          <a:noFill/>
          <a:ln w="9525">
            <a:noFill/>
            <a:miter lim="800000"/>
            <a:headEnd/>
            <a:tailEnd/>
          </a:ln>
        </p:spPr>
        <p:txBody>
          <a:bodyPr>
            <a:spAutoFit/>
          </a:bodyPr>
          <a:lstStyle/>
          <a:p>
            <a:pPr marL="365125" lvl="1" algn="ctr">
              <a:spcBef>
                <a:spcPts val="1800"/>
              </a:spcBef>
              <a:spcAft>
                <a:spcPts val="1800"/>
              </a:spcAft>
            </a:pPr>
            <a:r>
              <a:rPr lang="el-GR" sz="2800" b="1">
                <a:latin typeface="Calibri" pitchFamily="34" charset="0"/>
              </a:rPr>
              <a:t>5. Ανάληψη δράσεων από τα σχολεία</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388" y="1700213"/>
            <a:ext cx="8785225" cy="4897437"/>
          </a:xfrm>
        </p:spPr>
        <p:txBody>
          <a:bodyPr/>
          <a:lstStyle/>
          <a:p>
            <a:pPr eaLnBrk="1" hangingPunct="1">
              <a:spcBef>
                <a:spcPts val="1200"/>
              </a:spcBef>
              <a:spcAft>
                <a:spcPts val="1200"/>
              </a:spcAft>
            </a:pPr>
            <a:r>
              <a:rPr lang="el-GR" sz="2400" smtClean="0">
                <a:latin typeface="Calibri" pitchFamily="34" charset="0"/>
                <a:ea typeface="Calibri" pitchFamily="34" charset="0"/>
                <a:cs typeface="Calibri" pitchFamily="34" charset="0"/>
              </a:rPr>
              <a:t>Το επόμενο βήμα αφορά στην </a:t>
            </a:r>
            <a:r>
              <a:rPr lang="el-GR" sz="2400" smtClean="0">
                <a:solidFill>
                  <a:srgbClr val="C00000"/>
                </a:solidFill>
                <a:latin typeface="Calibri" pitchFamily="34" charset="0"/>
                <a:ea typeface="Calibri" pitchFamily="34" charset="0"/>
                <a:cs typeface="Calibri" pitchFamily="34" charset="0"/>
              </a:rPr>
              <a:t>εφαρμογή των στρατηγικών </a:t>
            </a:r>
            <a:r>
              <a:rPr lang="el-GR" sz="2400" smtClean="0">
                <a:latin typeface="Calibri" pitchFamily="34" charset="0"/>
                <a:ea typeface="Calibri" pitchFamily="34" charset="0"/>
                <a:cs typeface="Calibri" pitchFamily="34" charset="0"/>
              </a:rPr>
              <a:t>σας και στον </a:t>
            </a:r>
            <a:r>
              <a:rPr lang="el-GR" sz="2400" smtClean="0">
                <a:solidFill>
                  <a:srgbClr val="C00000"/>
                </a:solidFill>
                <a:latin typeface="Calibri" pitchFamily="34" charset="0"/>
                <a:ea typeface="Calibri" pitchFamily="34" charset="0"/>
                <a:cs typeface="Calibri" pitchFamily="34" charset="0"/>
              </a:rPr>
              <a:t>έλεγχο αυτής </a:t>
            </a:r>
            <a:r>
              <a:rPr lang="el-GR" sz="2400" smtClean="0">
                <a:latin typeface="Calibri" pitchFamily="34" charset="0"/>
                <a:ea typeface="Calibri" pitchFamily="34" charset="0"/>
                <a:cs typeface="Calibri" pitchFamily="34" charset="0"/>
              </a:rPr>
              <a:t>της εφαρμογής. </a:t>
            </a:r>
          </a:p>
          <a:p>
            <a:pPr eaLnBrk="1" hangingPunct="1">
              <a:spcBef>
                <a:spcPts val="1200"/>
              </a:spcBef>
              <a:spcAft>
                <a:spcPts val="1200"/>
              </a:spcAft>
            </a:pPr>
            <a:r>
              <a:rPr lang="el-GR" sz="2400" smtClean="0">
                <a:latin typeface="Calibri" pitchFamily="34" charset="0"/>
                <a:ea typeface="Calibri" pitchFamily="34" charset="0"/>
                <a:cs typeface="Calibri" pitchFamily="34" charset="0"/>
              </a:rPr>
              <a:t>Μπορείτε </a:t>
            </a:r>
            <a:r>
              <a:rPr lang="el-GR" sz="2400" i="1" smtClean="0">
                <a:latin typeface="Calibri" pitchFamily="34" charset="0"/>
                <a:ea typeface="Calibri" pitchFamily="34" charset="0"/>
                <a:cs typeface="Calibri" pitchFamily="34" charset="0"/>
              </a:rPr>
              <a:t>να </a:t>
            </a:r>
            <a:r>
              <a:rPr lang="el-GR" sz="2400" i="1" smtClean="0">
                <a:solidFill>
                  <a:srgbClr val="C00000"/>
                </a:solidFill>
                <a:latin typeface="Calibri" pitchFamily="34" charset="0"/>
                <a:ea typeface="Calibri" pitchFamily="34" charset="0"/>
                <a:cs typeface="Calibri" pitchFamily="34" charset="0"/>
              </a:rPr>
              <a:t>ανακοινώσετε την έναρξη</a:t>
            </a:r>
            <a:r>
              <a:rPr lang="el-GR" sz="2400" smtClean="0">
                <a:solidFill>
                  <a:srgbClr val="C00000"/>
                </a:solidFill>
                <a:latin typeface="Calibri" pitchFamily="34" charset="0"/>
                <a:ea typeface="Calibri" pitchFamily="34" charset="0"/>
                <a:cs typeface="Calibri" pitchFamily="34" charset="0"/>
              </a:rPr>
              <a:t> </a:t>
            </a:r>
            <a:r>
              <a:rPr lang="el-GR" sz="2400" i="1" smtClean="0">
                <a:solidFill>
                  <a:srgbClr val="C00000"/>
                </a:solidFill>
                <a:latin typeface="Calibri" pitchFamily="34" charset="0"/>
                <a:ea typeface="Calibri" pitchFamily="34" charset="0"/>
                <a:cs typeface="Calibri" pitchFamily="34" charset="0"/>
              </a:rPr>
              <a:t>της παρέμβασης επίσημα σε γονείς και μαθητές </a:t>
            </a:r>
            <a:r>
              <a:rPr lang="el-GR" sz="2400" smtClean="0">
                <a:latin typeface="Calibri" pitchFamily="34" charset="0"/>
                <a:ea typeface="Calibri" pitchFamily="34" charset="0"/>
                <a:cs typeface="Calibri" pitchFamily="34" charset="0"/>
              </a:rPr>
              <a:t>και να εξηγήσετε σε αυτούς το σκοπό της παρέμβασης και επίσης το είδος των δραστηριοτήτων που θα αναληφθούν.</a:t>
            </a:r>
          </a:p>
          <a:p>
            <a:pPr eaLnBrk="1" hangingPunct="1">
              <a:spcBef>
                <a:spcPts val="600"/>
              </a:spcBef>
              <a:spcAft>
                <a:spcPts val="600"/>
              </a:spcAft>
            </a:pPr>
            <a:r>
              <a:rPr lang="el-GR" sz="2400" smtClean="0">
                <a:latin typeface="Calibri" pitchFamily="34" charset="0"/>
                <a:ea typeface="Calibri" pitchFamily="34" charset="0"/>
                <a:cs typeface="Calibri" pitchFamily="34" charset="0"/>
              </a:rPr>
              <a:t>Η επιτυχής υλοποίηση αυτού του ερευνητικού προγράμματος στηρίζεται στην </a:t>
            </a:r>
            <a:r>
              <a:rPr lang="el-GR" sz="2400" b="1" smtClean="0">
                <a:solidFill>
                  <a:srgbClr val="FF0000"/>
                </a:solidFill>
                <a:latin typeface="Calibri" pitchFamily="34" charset="0"/>
                <a:ea typeface="Calibri" pitchFamily="34" charset="0"/>
                <a:cs typeface="Calibri" pitchFamily="34" charset="0"/>
              </a:rPr>
              <a:t>ενεργό συμμετοχή των εκπαιδευτικών </a:t>
            </a:r>
            <a:r>
              <a:rPr lang="el-GR" sz="2400" smtClean="0">
                <a:latin typeface="Calibri" pitchFamily="34" charset="0"/>
                <a:ea typeface="Calibri" pitchFamily="34" charset="0"/>
                <a:cs typeface="Calibri" pitchFamily="34" charset="0"/>
              </a:rPr>
              <a:t>και στη </a:t>
            </a:r>
            <a:r>
              <a:rPr lang="el-GR" sz="2400" b="1" smtClean="0">
                <a:solidFill>
                  <a:srgbClr val="FF0000"/>
                </a:solidFill>
                <a:latin typeface="Calibri" pitchFamily="34" charset="0"/>
                <a:ea typeface="Calibri" pitchFamily="34" charset="0"/>
                <a:cs typeface="Calibri" pitchFamily="34" charset="0"/>
              </a:rPr>
              <a:t>συνεισφορά τους στην ανάπτυξη σχεδίων δράσης</a:t>
            </a:r>
            <a:r>
              <a:rPr lang="el-GR" sz="2400" smtClean="0">
                <a:solidFill>
                  <a:srgbClr val="FF0000"/>
                </a:solidFill>
                <a:latin typeface="Calibri" pitchFamily="34" charset="0"/>
                <a:ea typeface="Calibri" pitchFamily="34" charset="0"/>
                <a:cs typeface="Calibri" pitchFamily="34" charset="0"/>
              </a:rPr>
              <a:t> </a:t>
            </a:r>
            <a:r>
              <a:rPr lang="el-GR" sz="2400" smtClean="0">
                <a:latin typeface="Calibri" pitchFamily="34" charset="0"/>
                <a:ea typeface="Calibri" pitchFamily="34" charset="0"/>
                <a:cs typeface="Calibri" pitchFamily="34" charset="0"/>
              </a:rPr>
              <a:t>μέσα από τις γνώσεις αλλά κυρίως τις εμπειρίες τους.</a:t>
            </a:r>
            <a:r>
              <a:rPr lang="el-GR" sz="2400" b="1" smtClean="0">
                <a:latin typeface="Calibri" pitchFamily="34" charset="0"/>
                <a:ea typeface="Calibri" pitchFamily="34" charset="0"/>
                <a:cs typeface="Calibri" pitchFamily="34" charset="0"/>
              </a:rPr>
              <a:t>		</a:t>
            </a:r>
          </a:p>
          <a:p>
            <a:pPr eaLnBrk="1" hangingPunct="1">
              <a:spcBef>
                <a:spcPts val="600"/>
              </a:spcBef>
              <a:spcAft>
                <a:spcPts val="600"/>
              </a:spcAft>
              <a:buFont typeface="Georgia" pitchFamily="18" charset="0"/>
              <a:buNone/>
            </a:pPr>
            <a:endParaRPr lang="el-GR" sz="2000" smtClean="0"/>
          </a:p>
          <a:p>
            <a:pPr eaLnBrk="1" hangingPunct="1">
              <a:spcBef>
                <a:spcPts val="1200"/>
              </a:spcBef>
              <a:spcAft>
                <a:spcPts val="1200"/>
              </a:spcAft>
              <a:buFont typeface="Georgia" pitchFamily="18" charset="0"/>
              <a:buNone/>
            </a:pPr>
            <a:endParaRPr lang="el-GR" sz="2000" smtClean="0"/>
          </a:p>
        </p:txBody>
      </p:sp>
      <p:sp>
        <p:nvSpPr>
          <p:cNvPr id="29699" name="Rectangle 4"/>
          <p:cNvSpPr>
            <a:spLocks noChangeArrowheads="1"/>
          </p:cNvSpPr>
          <p:nvPr/>
        </p:nvSpPr>
        <p:spPr bwMode="auto">
          <a:xfrm>
            <a:off x="611188" y="692150"/>
            <a:ext cx="7489825" cy="523875"/>
          </a:xfrm>
          <a:prstGeom prst="rect">
            <a:avLst/>
          </a:prstGeom>
          <a:noFill/>
          <a:ln w="9525">
            <a:noFill/>
            <a:miter lim="800000"/>
            <a:headEnd/>
            <a:tailEnd/>
          </a:ln>
        </p:spPr>
        <p:txBody>
          <a:bodyPr>
            <a:spAutoFit/>
          </a:bodyPr>
          <a:lstStyle/>
          <a:p>
            <a:pPr marL="365125" lvl="1" algn="ctr">
              <a:spcBef>
                <a:spcPts val="1800"/>
              </a:spcBef>
              <a:spcAft>
                <a:spcPts val="1800"/>
              </a:spcAft>
            </a:pPr>
            <a:r>
              <a:rPr lang="el-GR" sz="2800" b="1">
                <a:latin typeface="Calibri" pitchFamily="34" charset="0"/>
              </a:rPr>
              <a:t>5. Ανάληψη δράσεων από τα σχολεία</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eaLnBrk="1" fontAlgn="auto" hangingPunct="1">
              <a:spcAft>
                <a:spcPts val="0"/>
              </a:spcAft>
              <a:defRPr/>
            </a:pPr>
            <a:r>
              <a:rPr lang="el-GR" sz="4600" b="1" dirty="0" smtClean="0">
                <a:latin typeface="+mn-lt"/>
              </a:rPr>
              <a:t>Σχόλια / Ερωτήσεις</a:t>
            </a:r>
            <a:endParaRPr lang="en-GB" sz="4600" b="1" dirty="0">
              <a:latin typeface="+mn-lt"/>
            </a:endParaRPr>
          </a:p>
        </p:txBody>
      </p:sp>
      <p:pic>
        <p:nvPicPr>
          <p:cNvPr id="30723" name="Picture 3"/>
          <p:cNvPicPr>
            <a:picLocks noChangeAspect="1"/>
          </p:cNvPicPr>
          <p:nvPr/>
        </p:nvPicPr>
        <p:blipFill>
          <a:blip r:embed="rId2" cstate="print"/>
          <a:srcRect/>
          <a:stretch>
            <a:fillRect/>
          </a:stretch>
        </p:blipFill>
        <p:spPr bwMode="auto">
          <a:xfrm>
            <a:off x="2700338" y="2636838"/>
            <a:ext cx="3384550" cy="257333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Content Placeholder 2"/>
          <p:cNvSpPr>
            <a:spLocks noGrp="1"/>
          </p:cNvSpPr>
          <p:nvPr>
            <p:ph sz="quarter" idx="1"/>
          </p:nvPr>
        </p:nvSpPr>
        <p:spPr>
          <a:xfrm>
            <a:off x="395288" y="692150"/>
            <a:ext cx="8369300" cy="4856163"/>
          </a:xfrm>
        </p:spPr>
        <p:txBody>
          <a:bodyPr/>
          <a:lstStyle/>
          <a:p>
            <a:pPr algn="ctr" eaLnBrk="1" hangingPunct="1">
              <a:buFont typeface="Wingdings" pitchFamily="2" charset="2"/>
              <a:buNone/>
            </a:pPr>
            <a:endParaRPr lang="el-GR" sz="3200" smtClean="0"/>
          </a:p>
          <a:p>
            <a:pPr algn="ctr" eaLnBrk="1" hangingPunct="1">
              <a:buFont typeface="Wingdings" pitchFamily="2" charset="2"/>
              <a:buNone/>
            </a:pPr>
            <a:r>
              <a:rPr lang="el-GR" sz="3200" smtClean="0">
                <a:latin typeface="Calibri" pitchFamily="34" charset="0"/>
                <a:ea typeface="Calibri" pitchFamily="34" charset="0"/>
                <a:cs typeface="Calibri" pitchFamily="34" charset="0"/>
              </a:rPr>
              <a:t>Σας ευχαριστώ για την προσοχή σας</a:t>
            </a:r>
            <a:r>
              <a:rPr lang="en-US" sz="3200" smtClean="0">
                <a:latin typeface="Calibri" pitchFamily="34" charset="0"/>
                <a:ea typeface="Calibri" pitchFamily="34" charset="0"/>
                <a:cs typeface="Calibri" pitchFamily="34" charset="0"/>
              </a:rPr>
              <a:t>! </a:t>
            </a:r>
            <a:endParaRPr lang="el-GR" sz="3200" smtClean="0">
              <a:latin typeface="Calibri" pitchFamily="34" charset="0"/>
              <a:ea typeface="Calibri" pitchFamily="34" charset="0"/>
              <a:cs typeface="Calibri" pitchFamily="34" charset="0"/>
            </a:endParaRPr>
          </a:p>
          <a:p>
            <a:pPr algn="ctr" eaLnBrk="1" hangingPunct="1">
              <a:buFont typeface="Wingdings" pitchFamily="2" charset="2"/>
              <a:buNone/>
            </a:pPr>
            <a:r>
              <a:rPr lang="el-GR" sz="3200" smtClean="0"/>
              <a:t> </a:t>
            </a:r>
            <a:endParaRPr lang="el-GR" smtClean="0"/>
          </a:p>
        </p:txBody>
      </p:sp>
      <p:sp>
        <p:nvSpPr>
          <p:cNvPr id="6" name="Content Placeholder 2"/>
          <p:cNvSpPr txBox="1">
            <a:spLocks/>
          </p:cNvSpPr>
          <p:nvPr/>
        </p:nvSpPr>
        <p:spPr>
          <a:xfrm>
            <a:off x="656416" y="2420888"/>
            <a:ext cx="8207704" cy="1923564"/>
          </a:xfrm>
          <a:prstGeom prst="rect">
            <a:avLst/>
          </a:prstGeom>
          <a:ln w="38100">
            <a:gradFill>
              <a:gsLst>
                <a:gs pos="0">
                  <a:srgbClr val="DCEBF5"/>
                </a:gs>
                <a:gs pos="8000">
                  <a:srgbClr val="83A7C3"/>
                </a:gs>
                <a:gs pos="13000">
                  <a:srgbClr val="768FB9"/>
                </a:gs>
                <a:gs pos="21001">
                  <a:srgbClr val="83A7C3"/>
                </a:gs>
                <a:gs pos="52000">
                  <a:srgbClr val="FFFFFF"/>
                </a:gs>
                <a:gs pos="56000">
                  <a:srgbClr val="9C6563"/>
                </a:gs>
                <a:gs pos="58000">
                  <a:srgbClr val="80302D"/>
                </a:gs>
                <a:gs pos="71001">
                  <a:srgbClr val="C0524E"/>
                </a:gs>
                <a:gs pos="94000">
                  <a:srgbClr val="EBDAD4"/>
                </a:gs>
                <a:gs pos="100000">
                  <a:srgbClr val="55261C"/>
                </a:gs>
              </a:gsLst>
              <a:lin ang="5400000" scaled="0"/>
            </a:gradFill>
          </a:ln>
        </p:spPr>
        <p:txBody>
          <a:bodyPr/>
          <a:lst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a:lstStyle>
          <a:p>
            <a:pPr marL="109728" indent="0" algn="just" fontAlgn="auto">
              <a:spcAft>
                <a:spcPts val="0"/>
              </a:spcAft>
              <a:buFont typeface="Georgia"/>
              <a:buNone/>
              <a:defRPr/>
            </a:pPr>
            <a:r>
              <a:rPr lang="en-GB" sz="2000" i="1" dirty="0" smtClean="0">
                <a:latin typeface="Calibri" pitchFamily="34" charset="0"/>
                <a:cs typeface="Calibri" pitchFamily="34" charset="0"/>
              </a:rPr>
              <a:t>This project, entitled “Promoting Quality and Equity: a dynamic approach to school improvement (</a:t>
            </a:r>
            <a:r>
              <a:rPr lang="en-GB" sz="2000" i="1" dirty="0" err="1" smtClean="0">
                <a:latin typeface="Calibri" pitchFamily="34" charset="0"/>
                <a:cs typeface="Calibri" pitchFamily="34" charset="0"/>
              </a:rPr>
              <a:t>PROMQE</a:t>
            </a:r>
            <a:r>
              <a:rPr lang="en-GB" sz="2000" i="1" dirty="0" smtClean="0">
                <a:latin typeface="Calibri" pitchFamily="34" charset="0"/>
                <a:cs typeface="Calibri" pitchFamily="34" charset="0"/>
              </a:rPr>
              <a:t>)” has been funded with support from the European Commission. This publication [communication] reflects the views only of the author, and the Commission cannot be held responsible for any use which may be made of the information contained therein.</a:t>
            </a:r>
            <a:endParaRPr lang="en-GB" sz="2000" i="1" dirty="0">
              <a:latin typeface="Calibri" pitchFamily="34" charset="0"/>
              <a:cs typeface="Calibri" pitchFamily="34" charset="0"/>
            </a:endParaRPr>
          </a:p>
        </p:txBody>
      </p:sp>
      <p:pic>
        <p:nvPicPr>
          <p:cNvPr id="31750" name="Picture 5" descr="C:\Users\Anastasia\AppData\Local\Microsoft\Windows\Temporary Internet Files\Content.IE5\D5DTV47L\MC900231782[1].wmf"/>
          <p:cNvPicPr>
            <a:picLocks noChangeAspect="1" noChangeArrowheads="1"/>
          </p:cNvPicPr>
          <p:nvPr/>
        </p:nvPicPr>
        <p:blipFill>
          <a:blip r:embed="rId2" cstate="print"/>
          <a:srcRect/>
          <a:stretch>
            <a:fillRect/>
          </a:stretch>
        </p:blipFill>
        <p:spPr bwMode="auto">
          <a:xfrm>
            <a:off x="6796088" y="4941888"/>
            <a:ext cx="2068512" cy="1481137"/>
          </a:xfrm>
          <a:prstGeom prst="rect">
            <a:avLst/>
          </a:prstGeom>
          <a:noFill/>
          <a:ln w="9525">
            <a:noFill/>
            <a:miter lim="800000"/>
            <a:headEnd/>
            <a:tailEnd/>
          </a:ln>
        </p:spPr>
      </p:pic>
    </p:spTree>
  </p:cSld>
  <p:clrMapOvr>
    <a:masterClrMapping/>
  </p:clrMapOvr>
  <p:transition spd="slow">
    <p:split orient="ver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250825" y="1500188"/>
            <a:ext cx="8569325" cy="5072062"/>
          </a:xfrm>
        </p:spPr>
        <p:txBody>
          <a:bodyPr>
            <a:noAutofit/>
          </a:bodyPr>
          <a:lstStyle/>
          <a:p>
            <a:pPr eaLnBrk="1" hangingPunct="1">
              <a:spcBef>
                <a:spcPct val="0"/>
              </a:spcBef>
              <a:spcAft>
                <a:spcPts val="600"/>
              </a:spcAft>
            </a:pPr>
            <a:r>
              <a:rPr lang="el-GR" sz="1700" smtClean="0">
                <a:latin typeface="Calibri" pitchFamily="34" charset="0"/>
                <a:ea typeface="Calibri" pitchFamily="34" charset="0"/>
                <a:cs typeface="Calibri" pitchFamily="34" charset="0"/>
              </a:rPr>
              <a:t>Το Πανεπιστημίου Κύπρου συμμετέχει ως </a:t>
            </a:r>
            <a:r>
              <a:rPr lang="el-GR" sz="1700" i="1" u="sng" smtClean="0">
                <a:latin typeface="Calibri" pitchFamily="34" charset="0"/>
                <a:ea typeface="Calibri" pitchFamily="34" charset="0"/>
                <a:cs typeface="Calibri" pitchFamily="34" charset="0"/>
              </a:rPr>
              <a:t>ανάδοχος φορέας </a:t>
            </a:r>
            <a:r>
              <a:rPr lang="el-GR" sz="1700" smtClean="0">
                <a:latin typeface="Calibri" pitchFamily="34" charset="0"/>
                <a:ea typeface="Calibri" pitchFamily="34" charset="0"/>
                <a:cs typeface="Calibri" pitchFamily="34" charset="0"/>
              </a:rPr>
              <a:t>στη Βασική Δράση 2 </a:t>
            </a:r>
            <a:r>
              <a:rPr lang="el-GR" sz="1700" i="1" smtClean="0">
                <a:latin typeface="Calibri" pitchFamily="34" charset="0"/>
                <a:ea typeface="Calibri" pitchFamily="34" charset="0"/>
                <a:cs typeface="Calibri" pitchFamily="34" charset="0"/>
              </a:rPr>
              <a:t>«</a:t>
            </a:r>
            <a:r>
              <a:rPr lang="en-GB" sz="1700" i="1" smtClean="0">
                <a:latin typeface="Calibri" pitchFamily="34" charset="0"/>
                <a:ea typeface="Calibri" pitchFamily="34" charset="0"/>
                <a:cs typeface="Calibri" pitchFamily="34" charset="0"/>
              </a:rPr>
              <a:t>Cooperation for innovation and the exchange of good practices</a:t>
            </a:r>
            <a:r>
              <a:rPr lang="el-GR" sz="1700" i="1" smtClean="0">
                <a:latin typeface="Calibri" pitchFamily="34" charset="0"/>
                <a:ea typeface="Calibri" pitchFamily="34" charset="0"/>
                <a:cs typeface="Calibri" pitchFamily="34" charset="0"/>
              </a:rPr>
              <a:t>»</a:t>
            </a:r>
            <a:r>
              <a:rPr lang="el-GR" sz="1700" smtClean="0">
                <a:latin typeface="Calibri" pitchFamily="34" charset="0"/>
                <a:ea typeface="Calibri" pitchFamily="34" charset="0"/>
                <a:cs typeface="Calibri" pitchFamily="34" charset="0"/>
              </a:rPr>
              <a:t> του Ευρωπαϊκού Προγράμματος </a:t>
            </a:r>
            <a:r>
              <a:rPr lang="el-GR" sz="1700" b="1" smtClean="0">
                <a:latin typeface="Calibri" pitchFamily="34" charset="0"/>
                <a:ea typeface="Calibri" pitchFamily="34" charset="0"/>
                <a:cs typeface="Calibri" pitchFamily="34" charset="0"/>
              </a:rPr>
              <a:t>Erasmus+, </a:t>
            </a:r>
            <a:r>
              <a:rPr lang="el-GR" sz="1700" smtClean="0">
                <a:latin typeface="Calibri" pitchFamily="34" charset="0"/>
                <a:ea typeface="Calibri" pitchFamily="34" charset="0"/>
                <a:cs typeface="Calibri" pitchFamily="34" charset="0"/>
              </a:rPr>
              <a:t>στο</a:t>
            </a:r>
            <a:r>
              <a:rPr lang="el-GR" sz="1700" b="1" smtClean="0">
                <a:latin typeface="Calibri" pitchFamily="34" charset="0"/>
                <a:ea typeface="Calibri" pitchFamily="34" charset="0"/>
                <a:cs typeface="Calibri" pitchFamily="34" charset="0"/>
              </a:rPr>
              <a:t> </a:t>
            </a:r>
            <a:r>
              <a:rPr lang="el-GR" sz="1700" smtClean="0">
                <a:latin typeface="Calibri" pitchFamily="34" charset="0"/>
                <a:ea typeface="Calibri" pitchFamily="34" charset="0"/>
                <a:cs typeface="Calibri" pitchFamily="34" charset="0"/>
              </a:rPr>
              <a:t>τριετές ερευνητικό πρόγραμμα με τίτλο </a:t>
            </a:r>
            <a:r>
              <a:rPr lang="el-GR" sz="1700" b="1" i="1" smtClean="0">
                <a:latin typeface="Calibri" pitchFamily="34" charset="0"/>
                <a:ea typeface="Calibri" pitchFamily="34" charset="0"/>
                <a:cs typeface="Calibri" pitchFamily="34" charset="0"/>
              </a:rPr>
              <a:t>«</a:t>
            </a:r>
            <a:r>
              <a:rPr lang="en-GB" sz="1700" b="1" i="1" smtClean="0">
                <a:latin typeface="Calibri" pitchFamily="34" charset="0"/>
                <a:ea typeface="Calibri" pitchFamily="34" charset="0"/>
                <a:cs typeface="Calibri" pitchFamily="34" charset="0"/>
              </a:rPr>
              <a:t>Promoting Quality and Equity</a:t>
            </a:r>
            <a:r>
              <a:rPr lang="el-GR" sz="1700" b="1" i="1" smtClean="0">
                <a:latin typeface="Calibri" pitchFamily="34" charset="0"/>
                <a:ea typeface="Calibri" pitchFamily="34" charset="0"/>
                <a:cs typeface="Calibri" pitchFamily="34" charset="0"/>
              </a:rPr>
              <a:t>: </a:t>
            </a:r>
            <a:r>
              <a:rPr lang="en-GB" sz="1700" b="1" i="1" smtClean="0">
                <a:latin typeface="Calibri" pitchFamily="34" charset="0"/>
                <a:ea typeface="Calibri" pitchFamily="34" charset="0"/>
                <a:cs typeface="Calibri" pitchFamily="34" charset="0"/>
              </a:rPr>
              <a:t>a dynamic approach to school improvement</a:t>
            </a:r>
            <a:r>
              <a:rPr lang="el-GR" sz="1700" b="1" i="1" smtClean="0">
                <a:latin typeface="Calibri" pitchFamily="34" charset="0"/>
                <a:ea typeface="Calibri" pitchFamily="34" charset="0"/>
                <a:cs typeface="Calibri" pitchFamily="34" charset="0"/>
              </a:rPr>
              <a:t>» (Προωθώντας την ποιότητα και την ισότητα: μία δυναμική προσέγγιση βελτίωσης της σχολικής αποτελεσματικότητας).</a:t>
            </a:r>
          </a:p>
          <a:p>
            <a:pPr eaLnBrk="1" hangingPunct="1">
              <a:spcBef>
                <a:spcPct val="0"/>
              </a:spcBef>
              <a:spcAft>
                <a:spcPts val="600"/>
              </a:spcAft>
              <a:buFont typeface="Wingdings" pitchFamily="2" charset="2"/>
              <a:buChar char="ü"/>
            </a:pPr>
            <a:r>
              <a:rPr lang="el-GR" sz="1700" smtClean="0">
                <a:latin typeface="Calibri" pitchFamily="34" charset="0"/>
                <a:ea typeface="Calibri" pitchFamily="34" charset="0"/>
                <a:cs typeface="Calibri" pitchFamily="34" charset="0"/>
              </a:rPr>
              <a:t>Το πρόγραμμα έχει ξεκινήσει </a:t>
            </a:r>
            <a:r>
              <a:rPr lang="el-GR" sz="1700" smtClean="0">
                <a:solidFill>
                  <a:srgbClr val="FF0000"/>
                </a:solidFill>
                <a:latin typeface="Calibri" pitchFamily="34" charset="0"/>
                <a:ea typeface="Calibri" pitchFamily="34" charset="0"/>
                <a:cs typeface="Calibri" pitchFamily="34" charset="0"/>
              </a:rPr>
              <a:t>το Σεπτέμβριο 2014 </a:t>
            </a:r>
            <a:r>
              <a:rPr lang="el-GR" sz="1700" smtClean="0">
                <a:latin typeface="Calibri" pitchFamily="34" charset="0"/>
                <a:ea typeface="Calibri" pitchFamily="34" charset="0"/>
                <a:cs typeface="Calibri" pitchFamily="34" charset="0"/>
              </a:rPr>
              <a:t>και αναμένεται να ολοκληρωθεί τον </a:t>
            </a:r>
            <a:r>
              <a:rPr lang="el-GR" sz="1700" smtClean="0">
                <a:solidFill>
                  <a:srgbClr val="FF0000"/>
                </a:solidFill>
                <a:latin typeface="Calibri" pitchFamily="34" charset="0"/>
                <a:ea typeface="Calibri" pitchFamily="34" charset="0"/>
                <a:cs typeface="Calibri" pitchFamily="34" charset="0"/>
              </a:rPr>
              <a:t>Αύγουστο του 2017. </a:t>
            </a:r>
          </a:p>
          <a:p>
            <a:pPr eaLnBrk="1" hangingPunct="1">
              <a:spcBef>
                <a:spcPct val="0"/>
              </a:spcBef>
              <a:spcAft>
                <a:spcPts val="600"/>
              </a:spcAft>
              <a:buFont typeface="Wingdings" pitchFamily="2" charset="2"/>
              <a:buChar char="ü"/>
            </a:pPr>
            <a:r>
              <a:rPr lang="el-GR" sz="1700" smtClean="0">
                <a:latin typeface="Calibri" pitchFamily="34" charset="0"/>
                <a:ea typeface="Calibri" pitchFamily="34" charset="0"/>
                <a:cs typeface="Calibri" pitchFamily="34" charset="0"/>
              </a:rPr>
              <a:t>Συμμετέχουν επτά οργανισμοί από τέσσερις διαφορετικές χώρες (Αγγλία, Ελλάδα, Ιρλανδία, Κύπρος):</a:t>
            </a:r>
          </a:p>
          <a:p>
            <a:pPr marL="1046163" lvl="2" indent="-342900" eaLnBrk="1" hangingPunct="1">
              <a:spcBef>
                <a:spcPct val="0"/>
              </a:spcBef>
              <a:spcAft>
                <a:spcPts val="600"/>
              </a:spcAft>
              <a:buFont typeface="Trebuchet MS" pitchFamily="34" charset="0"/>
              <a:buAutoNum type="arabicPeriod"/>
            </a:pPr>
            <a:r>
              <a:rPr lang="el-GR" sz="1700" smtClean="0">
                <a:latin typeface="Calibri" pitchFamily="34" charset="0"/>
                <a:ea typeface="Calibri" pitchFamily="34" charset="0"/>
                <a:cs typeface="Calibri" pitchFamily="34" charset="0"/>
              </a:rPr>
              <a:t>Πανεπιστήμιο Κύπρου</a:t>
            </a:r>
          </a:p>
          <a:p>
            <a:pPr marL="1046163" lvl="2" indent="-342900" eaLnBrk="1" hangingPunct="1">
              <a:spcBef>
                <a:spcPct val="0"/>
              </a:spcBef>
              <a:spcAft>
                <a:spcPts val="600"/>
              </a:spcAft>
              <a:buFont typeface="Trebuchet MS" pitchFamily="34" charset="0"/>
              <a:buAutoNum type="arabicPeriod"/>
            </a:pPr>
            <a:r>
              <a:rPr lang="en-GB" sz="1700" smtClean="0">
                <a:latin typeface="Calibri" pitchFamily="34" charset="0"/>
                <a:ea typeface="Calibri" pitchFamily="34" charset="0"/>
                <a:cs typeface="Calibri" pitchFamily="34" charset="0"/>
              </a:rPr>
              <a:t>Cyprus International Institute of Management</a:t>
            </a:r>
            <a:r>
              <a:rPr lang="el-GR" sz="1700" smtClean="0">
                <a:latin typeface="Calibri" pitchFamily="34" charset="0"/>
                <a:ea typeface="Calibri" pitchFamily="34" charset="0"/>
                <a:cs typeface="Calibri" pitchFamily="34" charset="0"/>
              </a:rPr>
              <a:t> (</a:t>
            </a:r>
            <a:r>
              <a:rPr lang="en-US" sz="1700" smtClean="0">
                <a:latin typeface="Calibri" pitchFamily="34" charset="0"/>
                <a:ea typeface="Calibri" pitchFamily="34" charset="0"/>
                <a:cs typeface="Calibri" pitchFamily="34" charset="0"/>
              </a:rPr>
              <a:t>CIIM)</a:t>
            </a:r>
            <a:endParaRPr lang="el-GR" sz="1700" smtClean="0">
              <a:latin typeface="Calibri" pitchFamily="34" charset="0"/>
              <a:ea typeface="Calibri" pitchFamily="34" charset="0"/>
              <a:cs typeface="Calibri" pitchFamily="34" charset="0"/>
            </a:endParaRPr>
          </a:p>
          <a:p>
            <a:pPr marL="1046163" lvl="2" indent="-342900" eaLnBrk="1" hangingPunct="1">
              <a:spcBef>
                <a:spcPct val="0"/>
              </a:spcBef>
              <a:spcAft>
                <a:spcPts val="600"/>
              </a:spcAft>
              <a:buFont typeface="Trebuchet MS" pitchFamily="34" charset="0"/>
              <a:buAutoNum type="arabicPeriod"/>
            </a:pPr>
            <a:r>
              <a:rPr lang="el-GR" sz="1700" smtClean="0">
                <a:latin typeface="Calibri" pitchFamily="34" charset="0"/>
                <a:ea typeface="Calibri" pitchFamily="34" charset="0"/>
                <a:cs typeface="Calibri" pitchFamily="34" charset="0"/>
              </a:rPr>
              <a:t>Δημοτικό σχολείο Αγίου Δομετίου Γ΄, Κύπρος</a:t>
            </a:r>
          </a:p>
          <a:p>
            <a:pPr marL="1046163" lvl="2" indent="-342900" eaLnBrk="1" hangingPunct="1">
              <a:spcBef>
                <a:spcPct val="0"/>
              </a:spcBef>
              <a:spcAft>
                <a:spcPts val="600"/>
              </a:spcAft>
              <a:buFont typeface="Trebuchet MS" pitchFamily="34" charset="0"/>
              <a:buAutoNum type="arabicPeriod"/>
            </a:pPr>
            <a:r>
              <a:rPr lang="el-GR" sz="1700" smtClean="0">
                <a:latin typeface="Calibri" pitchFamily="34" charset="0"/>
                <a:ea typeface="Calibri" pitchFamily="34" charset="0"/>
                <a:cs typeface="Calibri" pitchFamily="34" charset="0"/>
              </a:rPr>
              <a:t>Επαρχιακό Γραφείο Παιδείας Λεμεσού</a:t>
            </a:r>
            <a:endParaRPr lang="en-GB" sz="1700" smtClean="0">
              <a:latin typeface="Calibri" pitchFamily="34" charset="0"/>
              <a:ea typeface="Calibri" pitchFamily="34" charset="0"/>
              <a:cs typeface="Calibri" pitchFamily="34" charset="0"/>
            </a:endParaRPr>
          </a:p>
          <a:p>
            <a:pPr marL="1046163" lvl="2" indent="-342900" eaLnBrk="1" hangingPunct="1">
              <a:spcBef>
                <a:spcPct val="0"/>
              </a:spcBef>
              <a:spcAft>
                <a:spcPts val="600"/>
              </a:spcAft>
              <a:buFont typeface="Trebuchet MS" pitchFamily="34" charset="0"/>
              <a:buAutoNum type="arabicPeriod"/>
            </a:pPr>
            <a:r>
              <a:rPr lang="en-GB" sz="1700" smtClean="0">
                <a:latin typeface="Calibri" pitchFamily="34" charset="0"/>
                <a:ea typeface="Calibri" pitchFamily="34" charset="0"/>
                <a:cs typeface="Calibri" pitchFamily="34" charset="0"/>
              </a:rPr>
              <a:t>University College Dublin, National University of Ireland,</a:t>
            </a:r>
            <a:r>
              <a:rPr lang="el-GR" sz="1700" smtClean="0">
                <a:latin typeface="Calibri" pitchFamily="34" charset="0"/>
                <a:ea typeface="Calibri" pitchFamily="34" charset="0"/>
                <a:cs typeface="Calibri" pitchFamily="34" charset="0"/>
              </a:rPr>
              <a:t> Ιρλανδία</a:t>
            </a:r>
            <a:endParaRPr lang="en-GB" sz="1700" smtClean="0">
              <a:latin typeface="Calibri" pitchFamily="34" charset="0"/>
              <a:ea typeface="Calibri" pitchFamily="34" charset="0"/>
              <a:cs typeface="Calibri" pitchFamily="34" charset="0"/>
            </a:endParaRPr>
          </a:p>
          <a:p>
            <a:pPr marL="1046163" lvl="2" indent="-342900" eaLnBrk="1" hangingPunct="1">
              <a:spcBef>
                <a:spcPct val="0"/>
              </a:spcBef>
              <a:spcAft>
                <a:spcPts val="600"/>
              </a:spcAft>
              <a:buFont typeface="Trebuchet MS" pitchFamily="34" charset="0"/>
              <a:buAutoNum type="arabicPeriod"/>
            </a:pPr>
            <a:r>
              <a:rPr lang="el-GR" sz="1700" smtClean="0">
                <a:latin typeface="Calibri" pitchFamily="34" charset="0"/>
                <a:ea typeface="Calibri" pitchFamily="34" charset="0"/>
                <a:cs typeface="Calibri" pitchFamily="34" charset="0"/>
              </a:rPr>
              <a:t>Εθνικό και Καποδιστριακό Πανεπιστήμιο Αθηνών</a:t>
            </a:r>
          </a:p>
          <a:p>
            <a:pPr marL="1046163" lvl="2" indent="-342900" eaLnBrk="1" hangingPunct="1">
              <a:spcBef>
                <a:spcPct val="0"/>
              </a:spcBef>
              <a:spcAft>
                <a:spcPts val="600"/>
              </a:spcAft>
              <a:buFont typeface="Trebuchet MS" pitchFamily="34" charset="0"/>
              <a:buAutoNum type="arabicPeriod"/>
            </a:pPr>
            <a:r>
              <a:rPr lang="en-GB" sz="1700" smtClean="0">
                <a:latin typeface="Calibri" pitchFamily="34" charset="0"/>
                <a:ea typeface="Calibri" pitchFamily="34" charset="0"/>
                <a:cs typeface="Calibri" pitchFamily="34" charset="0"/>
              </a:rPr>
              <a:t>Chancellor, Masters, and Scholars of the University of Cambridge</a:t>
            </a:r>
            <a:r>
              <a:rPr lang="el-GR" sz="1700" smtClean="0">
                <a:latin typeface="Calibri" pitchFamily="34" charset="0"/>
                <a:ea typeface="Calibri" pitchFamily="34" charset="0"/>
                <a:cs typeface="Calibri" pitchFamily="34" charset="0"/>
              </a:rPr>
              <a:t>, Αγγλία</a:t>
            </a:r>
            <a:endParaRPr lang="en-GB" sz="1700" smtClean="0">
              <a:latin typeface="Calibri" pitchFamily="34" charset="0"/>
              <a:ea typeface="Calibri" pitchFamily="34" charset="0"/>
              <a:cs typeface="Calibri" pitchFamily="34" charset="0"/>
            </a:endParaRPr>
          </a:p>
          <a:p>
            <a:pPr eaLnBrk="1" hangingPunct="1">
              <a:spcBef>
                <a:spcPct val="0"/>
              </a:spcBef>
              <a:spcAft>
                <a:spcPts val="600"/>
              </a:spcAft>
              <a:buFont typeface="Wingdings" pitchFamily="2" charset="2"/>
              <a:buChar char="ü"/>
            </a:pPr>
            <a:endParaRPr lang="en-US" sz="1700" smtClean="0"/>
          </a:p>
          <a:p>
            <a:pPr eaLnBrk="1" hangingPunct="1">
              <a:spcBef>
                <a:spcPct val="0"/>
              </a:spcBef>
              <a:spcAft>
                <a:spcPts val="600"/>
              </a:spcAft>
            </a:pPr>
            <a:endParaRPr lang="el-GR" sz="1700" b="1" i="1" smtClean="0"/>
          </a:p>
          <a:p>
            <a:pPr eaLnBrk="1" hangingPunct="1">
              <a:spcBef>
                <a:spcPct val="0"/>
              </a:spcBef>
              <a:spcAft>
                <a:spcPts val="600"/>
              </a:spcAft>
              <a:buFont typeface="Georgia" pitchFamily="18" charset="0"/>
              <a:buNone/>
            </a:pPr>
            <a:endParaRPr lang="el-GR" sz="1700" b="1" smtClean="0"/>
          </a:p>
        </p:txBody>
      </p:sp>
      <p:sp>
        <p:nvSpPr>
          <p:cNvPr id="7171" name="Title 1"/>
          <p:cNvSpPr>
            <a:spLocks noGrp="1"/>
          </p:cNvSpPr>
          <p:nvPr>
            <p:ph type="title"/>
          </p:nvPr>
        </p:nvSpPr>
        <p:spPr>
          <a:xfrm>
            <a:off x="500063" y="571500"/>
            <a:ext cx="8153400" cy="990600"/>
          </a:xfrm>
        </p:spPr>
        <p:txBody>
          <a:bodyPr/>
          <a:lstStyle/>
          <a:p>
            <a:pPr marL="342900" indent="-342900" eaLnBrk="1" hangingPunct="1">
              <a:spcBef>
                <a:spcPts val="1800"/>
              </a:spcBef>
              <a:spcAft>
                <a:spcPts val="1800"/>
              </a:spcAft>
              <a:buFont typeface="Trebuchet MS" pitchFamily="34" charset="0"/>
              <a:buAutoNum type="arabicPeriod"/>
            </a:pPr>
            <a:r>
              <a:rPr lang="el-GR" sz="2800" b="1" smtClean="0">
                <a:solidFill>
                  <a:srgbClr val="000000"/>
                </a:solidFill>
                <a:latin typeface="Calibri" pitchFamily="34" charset="0"/>
                <a:ea typeface="Calibri" pitchFamily="34" charset="0"/>
                <a:cs typeface="Calibri" pitchFamily="34" charset="0"/>
              </a:rPr>
              <a:t>Εισαγωγή – Βασικά στοιχεία του προγράμματος</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additive="base">
                                        <p:cTn id="2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additive="base">
                                        <p:cTn id="2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 calcmode="lin" valueType="num">
                                      <p:cBhvr additive="base">
                                        <p:cTn id="3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6" end="6"/>
                                            </p:txEl>
                                          </p:spTgt>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0"/>
                                  </p:stCondLst>
                                  <p:childTnLst>
                                    <p:set>
                                      <p:cBhvr>
                                        <p:cTn id="38" dur="1" fill="hold">
                                          <p:stCondLst>
                                            <p:cond delay="0"/>
                                          </p:stCondLst>
                                        </p:cTn>
                                        <p:tgtEl>
                                          <p:spTgt spid="3">
                                            <p:txEl>
                                              <p:pRg st="7" end="7"/>
                                            </p:txEl>
                                          </p:spTgt>
                                        </p:tgtEl>
                                        <p:attrNameLst>
                                          <p:attrName>style.visibility</p:attrName>
                                        </p:attrNameLst>
                                      </p:cBhvr>
                                      <p:to>
                                        <p:strVal val="visible"/>
                                      </p:to>
                                    </p:set>
                                    <p:anim calcmode="lin" valueType="num">
                                      <p:cBhvr additive="base">
                                        <p:cTn id="3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3">
                                            <p:txEl>
                                              <p:pRg st="7" end="7"/>
                                            </p:txEl>
                                          </p:spTgt>
                                        </p:tgtEl>
                                        <p:attrNameLst>
                                          <p:attrName>ppt_y</p:attrName>
                                        </p:attrNameLst>
                                      </p:cBhvr>
                                      <p:tavLst>
                                        <p:tav tm="0">
                                          <p:val>
                                            <p:strVal val="1+#ppt_h/2"/>
                                          </p:val>
                                        </p:tav>
                                        <p:tav tm="100000">
                                          <p:val>
                                            <p:strVal val="#ppt_y"/>
                                          </p:val>
                                        </p:tav>
                                      </p:tavLst>
                                    </p:anim>
                                  </p:childTnLst>
                                </p:cTn>
                              </p:par>
                              <p:par>
                                <p:cTn id="41" presetID="2" presetClass="entr" presetSubtype="4" fill="hold" grpId="0" nodeType="withEffect">
                                  <p:stCondLst>
                                    <p:cond delay="0"/>
                                  </p:stCondLst>
                                  <p:childTnLst>
                                    <p:set>
                                      <p:cBhvr>
                                        <p:cTn id="42" dur="1" fill="hold">
                                          <p:stCondLst>
                                            <p:cond delay="0"/>
                                          </p:stCondLst>
                                        </p:cTn>
                                        <p:tgtEl>
                                          <p:spTgt spid="3">
                                            <p:txEl>
                                              <p:pRg st="8" end="8"/>
                                            </p:txEl>
                                          </p:spTgt>
                                        </p:tgtEl>
                                        <p:attrNameLst>
                                          <p:attrName>style.visibility</p:attrName>
                                        </p:attrNameLst>
                                      </p:cBhvr>
                                      <p:to>
                                        <p:strVal val="visible"/>
                                      </p:to>
                                    </p:set>
                                    <p:anim calcmode="lin" valueType="num">
                                      <p:cBhvr additive="base">
                                        <p:cTn id="43"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8" end="8"/>
                                            </p:txEl>
                                          </p:spTgt>
                                        </p:tgtEl>
                                        <p:attrNameLst>
                                          <p:attrName>ppt_y</p:attrName>
                                        </p:attrNameLst>
                                      </p:cBhvr>
                                      <p:tavLst>
                                        <p:tav tm="0">
                                          <p:val>
                                            <p:strVal val="1+#ppt_h/2"/>
                                          </p:val>
                                        </p:tav>
                                        <p:tav tm="100000">
                                          <p:val>
                                            <p:strVal val="#ppt_y"/>
                                          </p:val>
                                        </p:tav>
                                      </p:tavLst>
                                    </p:anim>
                                  </p:childTnLst>
                                </p:cTn>
                              </p:par>
                              <p:par>
                                <p:cTn id="45" presetID="2" presetClass="entr" presetSubtype="4" fill="hold" grpId="0" nodeType="withEffect">
                                  <p:stCondLst>
                                    <p:cond delay="0"/>
                                  </p:stCondLst>
                                  <p:childTnLst>
                                    <p:set>
                                      <p:cBhvr>
                                        <p:cTn id="46" dur="1" fill="hold">
                                          <p:stCondLst>
                                            <p:cond delay="0"/>
                                          </p:stCondLst>
                                        </p:cTn>
                                        <p:tgtEl>
                                          <p:spTgt spid="3">
                                            <p:txEl>
                                              <p:pRg st="9" end="9"/>
                                            </p:txEl>
                                          </p:spTgt>
                                        </p:tgtEl>
                                        <p:attrNameLst>
                                          <p:attrName>style.visibility</p:attrName>
                                        </p:attrNameLst>
                                      </p:cBhvr>
                                      <p:to>
                                        <p:strVal val="visible"/>
                                      </p:to>
                                    </p:set>
                                    <p:anim calcmode="lin" valueType="num">
                                      <p:cBhvr additive="base">
                                        <p:cTn id="47"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5900" y="2565400"/>
            <a:ext cx="8785225" cy="2159000"/>
          </a:xfrm>
          <a:solidFill>
            <a:schemeClr val="accent2">
              <a:lumMod val="20000"/>
              <a:lumOff val="80000"/>
            </a:schemeClr>
          </a:solidFill>
          <a:ln w="57150">
            <a:solidFill>
              <a:schemeClr val="accent6">
                <a:lumMod val="75000"/>
              </a:schemeClr>
            </a:solidFill>
          </a:ln>
        </p:spPr>
        <p:txBody>
          <a:bodyPr>
            <a:noAutofit/>
          </a:bodyPr>
          <a:lstStyle/>
          <a:p>
            <a:pPr marL="109538" indent="0" algn="just" eaLnBrk="1" hangingPunct="1">
              <a:spcBef>
                <a:spcPts val="1200"/>
              </a:spcBef>
              <a:spcAft>
                <a:spcPts val="1200"/>
              </a:spcAft>
              <a:buFont typeface="Georgia" pitchFamily="18" charset="0"/>
              <a:buNone/>
            </a:pPr>
            <a:r>
              <a:rPr lang="el-GR" sz="2400" smtClean="0">
                <a:latin typeface="Calibri" pitchFamily="34" charset="0"/>
                <a:ea typeface="Calibri" pitchFamily="34" charset="0"/>
                <a:cs typeface="Calibri" pitchFamily="34" charset="0"/>
              </a:rPr>
              <a:t>Να βοηθήσει δημοτικά σχολεία και από τις τέσσερις χώρες με </a:t>
            </a:r>
            <a:r>
              <a:rPr lang="el-GR" sz="2400" b="1" i="1" smtClean="0">
                <a:latin typeface="Calibri" pitchFamily="34" charset="0"/>
                <a:ea typeface="Calibri" pitchFamily="34" charset="0"/>
                <a:cs typeface="Calibri" pitchFamily="34" charset="0"/>
              </a:rPr>
              <a:t>υψηλά ποσοστά μαθητών με χαμηλό ΚΟΕ </a:t>
            </a:r>
            <a:r>
              <a:rPr lang="el-GR" sz="2400" smtClean="0">
                <a:latin typeface="Calibri" pitchFamily="34" charset="0"/>
                <a:ea typeface="Calibri" pitchFamily="34" charset="0"/>
                <a:cs typeface="Calibri" pitchFamily="34" charset="0"/>
              </a:rPr>
              <a:t>να βελτιώσουν τα μαθησιακά επιτεύγματα των μαθητών τους, χρησιμοποιώντας τη </a:t>
            </a:r>
            <a:r>
              <a:rPr lang="el-GR" sz="2400" b="1" i="1" smtClean="0">
                <a:latin typeface="Calibri" pitchFamily="34" charset="0"/>
                <a:ea typeface="Calibri" pitchFamily="34" charset="0"/>
                <a:cs typeface="Calibri" pitchFamily="34" charset="0"/>
              </a:rPr>
              <a:t>δυναμική προσέγγιση βελτίωσης της σχολικής αποτελεσματικότητας</a:t>
            </a:r>
            <a:r>
              <a:rPr lang="el-GR" sz="2400" smtClean="0">
                <a:latin typeface="Calibri" pitchFamily="34" charset="0"/>
                <a:ea typeface="Calibri" pitchFamily="34" charset="0"/>
                <a:cs typeface="Calibri" pitchFamily="34" charset="0"/>
              </a:rPr>
              <a:t>. </a:t>
            </a:r>
          </a:p>
        </p:txBody>
      </p:sp>
      <p:sp>
        <p:nvSpPr>
          <p:cNvPr id="8195" name="Title 1"/>
          <p:cNvSpPr>
            <a:spLocks noGrp="1"/>
          </p:cNvSpPr>
          <p:nvPr>
            <p:ph type="title"/>
          </p:nvPr>
        </p:nvSpPr>
        <p:spPr>
          <a:xfrm>
            <a:off x="531813" y="836613"/>
            <a:ext cx="8153400" cy="990600"/>
          </a:xfrm>
        </p:spPr>
        <p:txBody>
          <a:bodyPr/>
          <a:lstStyle/>
          <a:p>
            <a:pPr marL="342900" indent="-342900" algn="ctr" eaLnBrk="1" hangingPunct="1">
              <a:spcBef>
                <a:spcPts val="1800"/>
              </a:spcBef>
              <a:spcAft>
                <a:spcPts val="1800"/>
              </a:spcAft>
            </a:pPr>
            <a:r>
              <a:rPr lang="el-GR" sz="3200" b="1" smtClean="0">
                <a:solidFill>
                  <a:srgbClr val="000000"/>
                </a:solidFill>
                <a:latin typeface="Calibri" pitchFamily="34" charset="0"/>
                <a:ea typeface="Calibri" pitchFamily="34" charset="0"/>
                <a:cs typeface="Calibri" pitchFamily="34" charset="0"/>
              </a:rPr>
              <a:t>2. Σκοπός του προγράμματος</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nvGraphicFramePr>
        <p:xfrm>
          <a:off x="0" y="2143116"/>
          <a:ext cx="6215106" cy="421484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Oval 5"/>
          <p:cNvSpPr/>
          <p:nvPr/>
        </p:nvSpPr>
        <p:spPr>
          <a:xfrm>
            <a:off x="5436096" y="3357562"/>
            <a:ext cx="3707904" cy="1285884"/>
          </a:xfrm>
          <a:prstGeom prst="ellipse">
            <a:avLst/>
          </a:prstGeom>
        </p:spPr>
        <p:style>
          <a:lnRef idx="0">
            <a:schemeClr val="accent1"/>
          </a:lnRef>
          <a:fillRef idx="3">
            <a:schemeClr val="accent1"/>
          </a:fillRef>
          <a:effectRef idx="3">
            <a:schemeClr val="accent1"/>
          </a:effectRef>
          <a:fontRef idx="minor">
            <a:schemeClr val="lt1"/>
          </a:fontRef>
        </p:style>
        <p:txBody>
          <a:bodyPr anchor="ctr"/>
          <a:lstStyle/>
          <a:p>
            <a:pPr algn="ctr">
              <a:defRPr/>
            </a:pPr>
            <a:r>
              <a:rPr lang="el-GR" sz="2400" b="1"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itchFamily="34" charset="0"/>
                <a:cs typeface="Calibri" pitchFamily="34" charset="0"/>
              </a:rPr>
              <a:t>Εκπαιδευτική Αποτελεσματικότητα</a:t>
            </a:r>
            <a:endParaRPr lang="en-GB" sz="2400" b="1"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itchFamily="34" charset="0"/>
              <a:cs typeface="Calibri" pitchFamily="34" charset="0"/>
            </a:endParaRPr>
          </a:p>
        </p:txBody>
      </p:sp>
      <p:sp>
        <p:nvSpPr>
          <p:cNvPr id="9220" name="Title 1"/>
          <p:cNvSpPr>
            <a:spLocks noGrp="1"/>
          </p:cNvSpPr>
          <p:nvPr>
            <p:ph type="title"/>
          </p:nvPr>
        </p:nvSpPr>
        <p:spPr>
          <a:xfrm>
            <a:off x="531813" y="836613"/>
            <a:ext cx="8153400" cy="990600"/>
          </a:xfrm>
        </p:spPr>
        <p:txBody>
          <a:bodyPr/>
          <a:lstStyle/>
          <a:p>
            <a:pPr marL="342900" indent="-342900" algn="ctr" eaLnBrk="1" hangingPunct="1">
              <a:spcBef>
                <a:spcPts val="1800"/>
              </a:spcBef>
              <a:spcAft>
                <a:spcPts val="1800"/>
              </a:spcAft>
            </a:pPr>
            <a:r>
              <a:rPr lang="el-GR" sz="2800" b="1" smtClean="0">
                <a:solidFill>
                  <a:srgbClr val="000000"/>
                </a:solidFill>
                <a:latin typeface="Calibri" pitchFamily="34" charset="0"/>
                <a:ea typeface="Calibri" pitchFamily="34" charset="0"/>
                <a:cs typeface="Calibri" pitchFamily="34" charset="0"/>
              </a:rPr>
              <a:t>2. Σκοπός του προγράμματος</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ox(in)">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checkerboard(across)">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388" y="1428750"/>
            <a:ext cx="8713787" cy="5313363"/>
          </a:xfrm>
        </p:spPr>
        <p:txBody>
          <a:bodyPr/>
          <a:lstStyle/>
          <a:p>
            <a:pPr eaLnBrk="1" hangingPunct="1">
              <a:spcBef>
                <a:spcPts val="600"/>
              </a:spcBef>
              <a:spcAft>
                <a:spcPts val="600"/>
              </a:spcAft>
            </a:pPr>
            <a:r>
              <a:rPr lang="el-GR" sz="2400" smtClean="0">
                <a:latin typeface="Calibri" pitchFamily="34" charset="0"/>
                <a:ea typeface="Calibri" pitchFamily="34" charset="0"/>
                <a:cs typeface="Calibri" pitchFamily="34" charset="0"/>
              </a:rPr>
              <a:t>Το </a:t>
            </a:r>
            <a:r>
              <a:rPr lang="el-GR" sz="2400" smtClean="0">
                <a:solidFill>
                  <a:srgbClr val="FF0000"/>
                </a:solidFill>
                <a:latin typeface="Calibri" pitchFamily="34" charset="0"/>
                <a:ea typeface="Calibri" pitchFamily="34" charset="0"/>
                <a:cs typeface="Calibri" pitchFamily="34" charset="0"/>
              </a:rPr>
              <a:t>Δυναμικό Μοντέλο Εκπαιδευτικής Αποτελεσματικότητας (ΔΜΕΑ) </a:t>
            </a:r>
            <a:r>
              <a:rPr lang="el-GR" sz="2400" smtClean="0">
                <a:latin typeface="Calibri" pitchFamily="34" charset="0"/>
                <a:ea typeface="Calibri" pitchFamily="34" charset="0"/>
                <a:cs typeface="Calibri" pitchFamily="34" charset="0"/>
              </a:rPr>
              <a:t>έχει αναπτυχθεί έχοντας ως κύρια επιδίωξη να καθορίσει </a:t>
            </a:r>
            <a:r>
              <a:rPr lang="el-GR" sz="2400" smtClean="0">
                <a:solidFill>
                  <a:srgbClr val="FF0000"/>
                </a:solidFill>
                <a:latin typeface="Calibri" pitchFamily="34" charset="0"/>
                <a:ea typeface="Calibri" pitchFamily="34" charset="0"/>
                <a:cs typeface="Calibri" pitchFamily="34" charset="0"/>
              </a:rPr>
              <a:t>συσχετίσεις και συνδέσεις ανάμεσα στη θεωρία </a:t>
            </a:r>
            <a:r>
              <a:rPr lang="el-GR" sz="2400" smtClean="0">
                <a:latin typeface="Calibri" pitchFamily="34" charset="0"/>
                <a:ea typeface="Calibri" pitchFamily="34" charset="0"/>
                <a:cs typeface="Calibri" pitchFamily="34" charset="0"/>
              </a:rPr>
              <a:t>(δηλαδή, τη μοντελοποίηση και κατανόηση της αποτελεσματικότητας) </a:t>
            </a:r>
            <a:r>
              <a:rPr lang="el-GR" sz="2400" smtClean="0">
                <a:solidFill>
                  <a:srgbClr val="FF0000"/>
                </a:solidFill>
                <a:latin typeface="Calibri" pitchFamily="34" charset="0"/>
                <a:ea typeface="Calibri" pitchFamily="34" charset="0"/>
                <a:cs typeface="Calibri" pitchFamily="34" charset="0"/>
              </a:rPr>
              <a:t>και στην πράξη </a:t>
            </a:r>
            <a:r>
              <a:rPr lang="el-GR" sz="2400" smtClean="0">
                <a:latin typeface="Calibri" pitchFamily="34" charset="0"/>
                <a:ea typeface="Calibri" pitchFamily="34" charset="0"/>
                <a:cs typeface="Calibri" pitchFamily="34" charset="0"/>
              </a:rPr>
              <a:t>(δηλαδή, τις προσπάθειες βελτίωσης της </a:t>
            </a:r>
            <a:r>
              <a:rPr lang="el-GR" sz="2400" b="1" smtClean="0">
                <a:latin typeface="Calibri" pitchFamily="34" charset="0"/>
                <a:ea typeface="Calibri" pitchFamily="34" charset="0"/>
                <a:cs typeface="Calibri" pitchFamily="34" charset="0"/>
              </a:rPr>
              <a:t>αποτελεσματικότητας).</a:t>
            </a:r>
          </a:p>
          <a:p>
            <a:pPr eaLnBrk="1" hangingPunct="1">
              <a:spcBef>
                <a:spcPts val="600"/>
              </a:spcBef>
              <a:spcAft>
                <a:spcPts val="600"/>
              </a:spcAft>
            </a:pPr>
            <a:r>
              <a:rPr lang="el-GR" sz="2400" smtClean="0">
                <a:latin typeface="Calibri" pitchFamily="34" charset="0"/>
                <a:ea typeface="Calibri" pitchFamily="34" charset="0"/>
                <a:cs typeface="Calibri" pitchFamily="34" charset="0"/>
              </a:rPr>
              <a:t>Το ΔΜΕΑ αναφέρεται σε παράγοντες που σχετίζονται με τα μαθησιακά αποτελέσματα και βρίσκονται σε διαφορετικά επίπεδα</a:t>
            </a:r>
            <a:r>
              <a:rPr lang="el-GR" sz="2400" b="1" smtClean="0">
                <a:latin typeface="Calibri" pitchFamily="34" charset="0"/>
                <a:ea typeface="Calibri" pitchFamily="34" charset="0"/>
                <a:cs typeface="Calibri" pitchFamily="34" charset="0"/>
              </a:rPr>
              <a:t>:</a:t>
            </a:r>
            <a:r>
              <a:rPr lang="el-GR" sz="2400" smtClean="0">
                <a:latin typeface="Calibri" pitchFamily="34" charset="0"/>
                <a:ea typeface="Calibri" pitchFamily="34" charset="0"/>
                <a:cs typeface="Calibri" pitchFamily="34" charset="0"/>
              </a:rPr>
              <a:t> </a:t>
            </a:r>
            <a:r>
              <a:rPr lang="el-GR" sz="2400" i="1" smtClean="0">
                <a:solidFill>
                  <a:srgbClr val="FF0000"/>
                </a:solidFill>
                <a:latin typeface="Calibri" pitchFamily="34" charset="0"/>
                <a:ea typeface="Calibri" pitchFamily="34" charset="0"/>
                <a:cs typeface="Calibri" pitchFamily="34" charset="0"/>
              </a:rPr>
              <a:t>α) μαθητής</a:t>
            </a:r>
            <a:r>
              <a:rPr lang="el-GR" sz="2400" i="1" smtClean="0">
                <a:latin typeface="Calibri" pitchFamily="34" charset="0"/>
                <a:ea typeface="Calibri" pitchFamily="34" charset="0"/>
                <a:cs typeface="Calibri" pitchFamily="34" charset="0"/>
              </a:rPr>
              <a:t>, </a:t>
            </a:r>
            <a:r>
              <a:rPr lang="el-GR" sz="2400" i="1" smtClean="0">
                <a:solidFill>
                  <a:srgbClr val="FF0000"/>
                </a:solidFill>
                <a:latin typeface="Calibri" pitchFamily="34" charset="0"/>
                <a:ea typeface="Calibri" pitchFamily="34" charset="0"/>
                <a:cs typeface="Calibri" pitchFamily="34" charset="0"/>
              </a:rPr>
              <a:t>β) τάξη,</a:t>
            </a:r>
            <a:r>
              <a:rPr lang="el-GR" sz="2400" i="1" smtClean="0">
                <a:latin typeface="Calibri" pitchFamily="34" charset="0"/>
                <a:ea typeface="Calibri" pitchFamily="34" charset="0"/>
                <a:cs typeface="Calibri" pitchFamily="34" charset="0"/>
              </a:rPr>
              <a:t> </a:t>
            </a:r>
            <a:r>
              <a:rPr lang="el-GR" sz="2400" i="1" smtClean="0">
                <a:solidFill>
                  <a:srgbClr val="FF0000"/>
                </a:solidFill>
                <a:latin typeface="Calibri" pitchFamily="34" charset="0"/>
                <a:ea typeface="Calibri" pitchFamily="34" charset="0"/>
                <a:cs typeface="Calibri" pitchFamily="34" charset="0"/>
              </a:rPr>
              <a:t>γ) σχολείο</a:t>
            </a:r>
            <a:r>
              <a:rPr lang="el-GR" sz="2400" smtClean="0">
                <a:solidFill>
                  <a:srgbClr val="FF0000"/>
                </a:solidFill>
                <a:latin typeface="Calibri" pitchFamily="34" charset="0"/>
                <a:ea typeface="Calibri" pitchFamily="34" charset="0"/>
                <a:cs typeface="Calibri" pitchFamily="34" charset="0"/>
              </a:rPr>
              <a:t>, και </a:t>
            </a:r>
            <a:r>
              <a:rPr lang="el-GR" sz="2400" i="1" smtClean="0">
                <a:solidFill>
                  <a:srgbClr val="FF0000"/>
                </a:solidFill>
                <a:latin typeface="Calibri" pitchFamily="34" charset="0"/>
                <a:ea typeface="Calibri" pitchFamily="34" charset="0"/>
                <a:cs typeface="Calibri" pitchFamily="34" charset="0"/>
              </a:rPr>
              <a:t>δ) εκπαιδευτικό σύστημα </a:t>
            </a:r>
            <a:r>
              <a:rPr lang="el-GR" sz="2400" smtClean="0">
                <a:latin typeface="Calibri" pitchFamily="34" charset="0"/>
                <a:ea typeface="Calibri" pitchFamily="34" charset="0"/>
                <a:cs typeface="Calibri" pitchFamily="34" charset="0"/>
              </a:rPr>
              <a:t>(βλ. Διάγραμμα 1). </a:t>
            </a:r>
          </a:p>
          <a:p>
            <a:pPr eaLnBrk="1" hangingPunct="1">
              <a:spcBef>
                <a:spcPts val="600"/>
              </a:spcBef>
              <a:spcAft>
                <a:spcPts val="600"/>
              </a:spcAft>
            </a:pPr>
            <a:r>
              <a:rPr lang="el-GR" sz="2400" smtClean="0">
                <a:latin typeface="Calibri" pitchFamily="34" charset="0"/>
                <a:ea typeface="Calibri" pitchFamily="34" charset="0"/>
                <a:cs typeface="Calibri" pitchFamily="34" charset="0"/>
              </a:rPr>
              <a:t>Οι </a:t>
            </a:r>
            <a:r>
              <a:rPr lang="el-GR" sz="2400" b="1" smtClean="0">
                <a:solidFill>
                  <a:srgbClr val="FF0000"/>
                </a:solidFill>
                <a:latin typeface="Calibri" pitchFamily="34" charset="0"/>
                <a:ea typeface="Calibri" pitchFamily="34" charset="0"/>
                <a:cs typeface="Calibri" pitchFamily="34" charset="0"/>
              </a:rPr>
              <a:t>παράγοντες</a:t>
            </a:r>
            <a:r>
              <a:rPr lang="el-GR" sz="2400" b="1" smtClean="0">
                <a:latin typeface="Calibri" pitchFamily="34" charset="0"/>
                <a:ea typeface="Calibri" pitchFamily="34" charset="0"/>
                <a:cs typeface="Calibri" pitchFamily="34" charset="0"/>
              </a:rPr>
              <a:t> </a:t>
            </a:r>
            <a:r>
              <a:rPr lang="el-GR" sz="2400" smtClean="0">
                <a:latin typeface="Calibri" pitchFamily="34" charset="0"/>
                <a:ea typeface="Calibri" pitchFamily="34" charset="0"/>
                <a:cs typeface="Calibri" pitchFamily="34" charset="0"/>
              </a:rPr>
              <a:t>που αναφέρονται είναι </a:t>
            </a:r>
            <a:r>
              <a:rPr lang="el-GR" sz="2400" b="1" smtClean="0">
                <a:latin typeface="Calibri" pitchFamily="34" charset="0"/>
                <a:ea typeface="Calibri" pitchFamily="34" charset="0"/>
                <a:cs typeface="Calibri" pitchFamily="34" charset="0"/>
              </a:rPr>
              <a:t>μόνο εκείνοι </a:t>
            </a:r>
            <a:r>
              <a:rPr lang="el-GR" sz="2400" smtClean="0">
                <a:latin typeface="Calibri" pitchFamily="34" charset="0"/>
                <a:ea typeface="Calibri" pitchFamily="34" charset="0"/>
                <a:cs typeface="Calibri" pitchFamily="34" charset="0"/>
              </a:rPr>
              <a:t>που οι έρευνες και </a:t>
            </a:r>
            <a:r>
              <a:rPr lang="el-GR" sz="2400" b="1" smtClean="0">
                <a:latin typeface="Calibri" pitchFamily="34" charset="0"/>
                <a:ea typeface="Calibri" pitchFamily="34" charset="0"/>
                <a:cs typeface="Calibri" pitchFamily="34" charset="0"/>
              </a:rPr>
              <a:t>μετα-αναλύσεις </a:t>
            </a:r>
            <a:r>
              <a:rPr lang="el-GR" sz="2400" smtClean="0">
                <a:latin typeface="Calibri" pitchFamily="34" charset="0"/>
                <a:ea typeface="Calibri" pitchFamily="34" charset="0"/>
                <a:cs typeface="Calibri" pitchFamily="34" charset="0"/>
              </a:rPr>
              <a:t>έδειξαν ότι έχουν </a:t>
            </a:r>
            <a:r>
              <a:rPr lang="el-GR" sz="2400" b="1" smtClean="0">
                <a:solidFill>
                  <a:srgbClr val="FF0000"/>
                </a:solidFill>
                <a:latin typeface="Calibri" pitchFamily="34" charset="0"/>
                <a:ea typeface="Calibri" pitchFamily="34" charset="0"/>
                <a:cs typeface="Calibri" pitchFamily="34" charset="0"/>
              </a:rPr>
              <a:t>σχετικά μεγάλη επίδραση στα μαθησιακά αποτελέσματα.</a:t>
            </a:r>
          </a:p>
        </p:txBody>
      </p:sp>
      <p:sp>
        <p:nvSpPr>
          <p:cNvPr id="10243" name="Rectangle 4"/>
          <p:cNvSpPr>
            <a:spLocks noChangeArrowheads="1"/>
          </p:cNvSpPr>
          <p:nvPr/>
        </p:nvSpPr>
        <p:spPr bwMode="auto">
          <a:xfrm>
            <a:off x="468313" y="620713"/>
            <a:ext cx="8135937" cy="954087"/>
          </a:xfrm>
          <a:prstGeom prst="rect">
            <a:avLst/>
          </a:prstGeom>
          <a:noFill/>
          <a:ln w="9525">
            <a:noFill/>
            <a:miter lim="800000"/>
            <a:headEnd/>
            <a:tailEnd/>
          </a:ln>
        </p:spPr>
        <p:txBody>
          <a:bodyPr>
            <a:spAutoFit/>
          </a:bodyPr>
          <a:lstStyle/>
          <a:p>
            <a:pPr marL="365125" lvl="1" algn="ctr">
              <a:spcBef>
                <a:spcPts val="1800"/>
              </a:spcBef>
              <a:spcAft>
                <a:spcPts val="1800"/>
              </a:spcAft>
            </a:pPr>
            <a:r>
              <a:rPr lang="el-GR" sz="2800" b="1">
                <a:latin typeface="Calibri" pitchFamily="34" charset="0"/>
              </a:rPr>
              <a:t>3. Το θεωρητικό υπόβαθρο του προγράμματος – ΔΜΕΑ</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Grp="1" noRot="1" noChangeArrowheads="1"/>
          </p:cNvSpPr>
          <p:nvPr>
            <p:ph idx="1"/>
          </p:nvPr>
        </p:nvSpPr>
        <p:spPr>
          <a:xfrm>
            <a:off x="0" y="990600"/>
            <a:ext cx="4114800" cy="3200400"/>
          </a:xfrm>
        </p:spPr>
        <p:txBody>
          <a:bodyPr anchor="ctr">
            <a:noAutofit/>
          </a:bodyPr>
          <a:lstStyle/>
          <a:p>
            <a:pPr eaLnBrk="1" hangingPunct="1">
              <a:spcBef>
                <a:spcPct val="0"/>
              </a:spcBef>
              <a:buFont typeface="Georgia" pitchFamily="18" charset="0"/>
              <a:buNone/>
            </a:pPr>
            <a:r>
              <a:rPr lang="el-GR" sz="2400" b="1" smtClean="0">
                <a:solidFill>
                  <a:srgbClr val="326064"/>
                </a:solidFill>
                <a:latin typeface="Calibri" pitchFamily="34" charset="0"/>
                <a:ea typeface="Calibri" pitchFamily="34" charset="0"/>
                <a:cs typeface="Calibri" pitchFamily="34" charset="0"/>
              </a:rPr>
              <a:t>Δ</a:t>
            </a:r>
            <a:r>
              <a:rPr lang="el-GR" sz="2400" b="1" smtClean="0">
                <a:solidFill>
                  <a:srgbClr val="0070C0"/>
                </a:solidFill>
                <a:latin typeface="Calibri" pitchFamily="34" charset="0"/>
                <a:ea typeface="Calibri" pitchFamily="34" charset="0"/>
                <a:cs typeface="Calibri" pitchFamily="34" charset="0"/>
              </a:rPr>
              <a:t>υναμικό </a:t>
            </a:r>
          </a:p>
          <a:p>
            <a:pPr eaLnBrk="1" hangingPunct="1">
              <a:spcBef>
                <a:spcPct val="0"/>
              </a:spcBef>
              <a:buFont typeface="Georgia" pitchFamily="18" charset="0"/>
              <a:buNone/>
            </a:pPr>
            <a:r>
              <a:rPr lang="el-GR" sz="2400" b="1" smtClean="0">
                <a:solidFill>
                  <a:srgbClr val="326064"/>
                </a:solidFill>
                <a:latin typeface="Calibri" pitchFamily="34" charset="0"/>
                <a:ea typeface="Calibri" pitchFamily="34" charset="0"/>
                <a:cs typeface="Calibri" pitchFamily="34" charset="0"/>
              </a:rPr>
              <a:t>Μ</a:t>
            </a:r>
            <a:r>
              <a:rPr lang="el-GR" sz="2400" b="1" smtClean="0">
                <a:solidFill>
                  <a:srgbClr val="0070C0"/>
                </a:solidFill>
                <a:latin typeface="Calibri" pitchFamily="34" charset="0"/>
                <a:ea typeface="Calibri" pitchFamily="34" charset="0"/>
                <a:cs typeface="Calibri" pitchFamily="34" charset="0"/>
              </a:rPr>
              <a:t>οντέλο </a:t>
            </a:r>
          </a:p>
          <a:p>
            <a:pPr eaLnBrk="1" hangingPunct="1">
              <a:spcBef>
                <a:spcPct val="0"/>
              </a:spcBef>
              <a:buFont typeface="Georgia" pitchFamily="18" charset="0"/>
              <a:buNone/>
            </a:pPr>
            <a:r>
              <a:rPr lang="el-GR" sz="2400" b="1" smtClean="0">
                <a:solidFill>
                  <a:srgbClr val="326064"/>
                </a:solidFill>
                <a:latin typeface="Calibri" pitchFamily="34" charset="0"/>
                <a:ea typeface="Calibri" pitchFamily="34" charset="0"/>
                <a:cs typeface="Calibri" pitchFamily="34" charset="0"/>
              </a:rPr>
              <a:t>Ε</a:t>
            </a:r>
            <a:r>
              <a:rPr lang="el-GR" sz="2400" b="1" smtClean="0">
                <a:solidFill>
                  <a:srgbClr val="0070C0"/>
                </a:solidFill>
                <a:latin typeface="Calibri" pitchFamily="34" charset="0"/>
                <a:ea typeface="Calibri" pitchFamily="34" charset="0"/>
                <a:cs typeface="Calibri" pitchFamily="34" charset="0"/>
              </a:rPr>
              <a:t>κπαιδευτικής </a:t>
            </a:r>
          </a:p>
          <a:p>
            <a:pPr eaLnBrk="1" hangingPunct="1">
              <a:spcBef>
                <a:spcPct val="0"/>
              </a:spcBef>
              <a:buFont typeface="Georgia" pitchFamily="18" charset="0"/>
              <a:buNone/>
            </a:pPr>
            <a:r>
              <a:rPr lang="el-GR" sz="2400" b="1" smtClean="0">
                <a:solidFill>
                  <a:srgbClr val="326064"/>
                </a:solidFill>
                <a:latin typeface="Calibri" pitchFamily="34" charset="0"/>
                <a:ea typeface="Calibri" pitchFamily="34" charset="0"/>
                <a:cs typeface="Calibri" pitchFamily="34" charset="0"/>
              </a:rPr>
              <a:t>Α</a:t>
            </a:r>
            <a:r>
              <a:rPr lang="el-GR" sz="2400" b="1" smtClean="0">
                <a:solidFill>
                  <a:srgbClr val="0070C0"/>
                </a:solidFill>
                <a:latin typeface="Calibri" pitchFamily="34" charset="0"/>
                <a:ea typeface="Calibri" pitchFamily="34" charset="0"/>
                <a:cs typeface="Calibri" pitchFamily="34" charset="0"/>
              </a:rPr>
              <a:t>ποτελεσματικότητας </a:t>
            </a:r>
            <a:endParaRPr lang="en-US" sz="2400" b="1" smtClean="0">
              <a:solidFill>
                <a:srgbClr val="0070C0"/>
              </a:solidFill>
              <a:latin typeface="Calibri" pitchFamily="34" charset="0"/>
              <a:ea typeface="Calibri" pitchFamily="34" charset="0"/>
              <a:cs typeface="Calibri" pitchFamily="34" charset="0"/>
            </a:endParaRPr>
          </a:p>
        </p:txBody>
      </p:sp>
      <p:pic>
        <p:nvPicPr>
          <p:cNvPr id="11267" name="Picture 2"/>
          <p:cNvPicPr>
            <a:picLocks noChangeAspect="1" noChangeArrowheads="1"/>
          </p:cNvPicPr>
          <p:nvPr/>
        </p:nvPicPr>
        <p:blipFill>
          <a:blip r:embed="rId3" cstate="print"/>
          <a:srcRect/>
          <a:stretch>
            <a:fillRect/>
          </a:stretch>
        </p:blipFill>
        <p:spPr bwMode="auto">
          <a:xfrm>
            <a:off x="4071938" y="357188"/>
            <a:ext cx="4714875" cy="6335712"/>
          </a:xfrm>
          <a:prstGeom prst="rect">
            <a:avLst/>
          </a:prstGeom>
          <a:noFill/>
          <a:ln w="9525">
            <a:noFill/>
            <a:miter lim="800000"/>
            <a:headEnd/>
            <a:tailEnd/>
          </a:ln>
        </p:spPr>
      </p:pic>
      <p:pic>
        <p:nvPicPr>
          <p:cNvPr id="11268" name="Picture 3"/>
          <p:cNvPicPr>
            <a:picLocks noChangeAspect="1" noChangeArrowheads="1"/>
          </p:cNvPicPr>
          <p:nvPr/>
        </p:nvPicPr>
        <p:blipFill>
          <a:blip r:embed="rId4" cstate="print"/>
          <a:srcRect/>
          <a:stretch>
            <a:fillRect/>
          </a:stretch>
        </p:blipFill>
        <p:spPr bwMode="auto">
          <a:xfrm>
            <a:off x="6248400" y="990600"/>
            <a:ext cx="1311275" cy="938213"/>
          </a:xfrm>
          <a:prstGeom prst="rect">
            <a:avLst/>
          </a:prstGeom>
          <a:noFill/>
          <a:ln w="9525">
            <a:noFill/>
            <a:miter lim="800000"/>
            <a:headEnd/>
            <a:tailEnd/>
          </a:ln>
        </p:spPr>
      </p:pic>
      <p:pic>
        <p:nvPicPr>
          <p:cNvPr id="11269" name="Picture 4"/>
          <p:cNvPicPr>
            <a:picLocks noChangeAspect="1" noChangeArrowheads="1"/>
          </p:cNvPicPr>
          <p:nvPr/>
        </p:nvPicPr>
        <p:blipFill>
          <a:blip r:embed="rId5" cstate="print"/>
          <a:srcRect/>
          <a:stretch>
            <a:fillRect/>
          </a:stretch>
        </p:blipFill>
        <p:spPr bwMode="auto">
          <a:xfrm>
            <a:off x="6438900" y="2159000"/>
            <a:ext cx="1262063" cy="901700"/>
          </a:xfrm>
          <a:prstGeom prst="rect">
            <a:avLst/>
          </a:prstGeom>
          <a:noFill/>
          <a:ln w="9525">
            <a:noFill/>
            <a:miter lim="800000"/>
            <a:headEnd/>
            <a:tailEnd/>
          </a:ln>
        </p:spPr>
      </p:pic>
      <p:pic>
        <p:nvPicPr>
          <p:cNvPr id="11270" name="Picture 6"/>
          <p:cNvPicPr>
            <a:picLocks noChangeAspect="1" noChangeArrowheads="1"/>
          </p:cNvPicPr>
          <p:nvPr/>
        </p:nvPicPr>
        <p:blipFill>
          <a:blip r:embed="rId6" cstate="print"/>
          <a:srcRect/>
          <a:stretch>
            <a:fillRect/>
          </a:stretch>
        </p:blipFill>
        <p:spPr bwMode="auto">
          <a:xfrm>
            <a:off x="5976938" y="3352800"/>
            <a:ext cx="1852612" cy="1169988"/>
          </a:xfrm>
          <a:prstGeom prst="rect">
            <a:avLst/>
          </a:prstGeom>
          <a:noFill/>
          <a:ln w="9525">
            <a:noFill/>
            <a:miter lim="800000"/>
            <a:headEnd/>
            <a:tailEnd/>
          </a:ln>
        </p:spPr>
      </p:pic>
      <p:pic>
        <p:nvPicPr>
          <p:cNvPr id="11271" name="Picture 7"/>
          <p:cNvPicPr>
            <a:picLocks noChangeAspect="1" noChangeArrowheads="1"/>
          </p:cNvPicPr>
          <p:nvPr/>
        </p:nvPicPr>
        <p:blipFill>
          <a:blip r:embed="rId7" cstate="print"/>
          <a:srcRect/>
          <a:stretch>
            <a:fillRect/>
          </a:stretch>
        </p:blipFill>
        <p:spPr bwMode="auto">
          <a:xfrm>
            <a:off x="6864350" y="5257800"/>
            <a:ext cx="1390650" cy="974725"/>
          </a:xfrm>
          <a:prstGeom prst="rect">
            <a:avLst/>
          </a:prstGeom>
          <a:noFill/>
          <a:ln w="9525">
            <a:noFill/>
            <a:miter lim="800000"/>
            <a:headEnd/>
            <a:tailEnd/>
          </a:ln>
        </p:spPr>
      </p:pic>
      <p:sp>
        <p:nvSpPr>
          <p:cNvPr id="5" name="Right Arrow 4"/>
          <p:cNvSpPr/>
          <p:nvPr/>
        </p:nvSpPr>
        <p:spPr>
          <a:xfrm>
            <a:off x="7069138" y="4327525"/>
            <a:ext cx="931862" cy="390525"/>
          </a:xfrm>
          <a:prstGeom prst="rightArrow">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fontAlgn="auto">
              <a:spcBef>
                <a:spcPts val="0"/>
              </a:spcBef>
              <a:spcAft>
                <a:spcPts val="0"/>
              </a:spcAft>
              <a:defRPr/>
            </a:pPr>
            <a:endParaRPr lang="en-US"/>
          </a:p>
        </p:txBody>
      </p:sp>
      <p:sp>
        <p:nvSpPr>
          <p:cNvPr id="11273" name="Slide Number Placeholder 8"/>
          <p:cNvSpPr>
            <a:spLocks noGrp="1"/>
          </p:cNvSpPr>
          <p:nvPr>
            <p:ph type="sldNum" sz="quarter" idx="12"/>
          </p:nvPr>
        </p:nvSpPr>
        <p:spPr bwMode="auto">
          <a:ln>
            <a:miter lim="800000"/>
            <a:headEnd/>
            <a:tailEnd/>
          </a:ln>
        </p:spPr>
        <p:txBody>
          <a:bodyPr wrap="square" lIns="91440" tIns="45720" rIns="91440" bIns="45720" numCol="1" anchorCtr="0" compatLnSpc="1">
            <a:prstTxWarp prst="textNoShape">
              <a:avLst/>
            </a:prstTxWarp>
          </a:bodyPr>
          <a:lstStyle/>
          <a:p>
            <a:pPr>
              <a:defRPr/>
            </a:pPr>
            <a:fld id="{F851AE89-19F2-4D4D-B235-8790FDB92070}" type="slidenum">
              <a:rPr lang="en-US" smtClean="0"/>
              <a:pPr>
                <a:defRPr/>
              </a:pPr>
              <a:t>7</a:t>
            </a:fld>
            <a:endParaRPr lang="en-US" smtClean="0"/>
          </a:p>
        </p:txBody>
      </p:sp>
      <p:sp>
        <p:nvSpPr>
          <p:cNvPr id="10" name="TextBox 9"/>
          <p:cNvSpPr txBox="1"/>
          <p:nvPr/>
        </p:nvSpPr>
        <p:spPr>
          <a:xfrm>
            <a:off x="152400" y="4648200"/>
            <a:ext cx="3657600" cy="1754188"/>
          </a:xfrm>
          <a:prstGeom prst="rect">
            <a:avLst/>
          </a:prstGeom>
          <a:noFill/>
        </p:spPr>
        <p:txBody>
          <a:bodyPr>
            <a:spAutoFit/>
          </a:bodyPr>
          <a:lstStyle/>
          <a:p>
            <a:pPr algn="just" fontAlgn="auto">
              <a:spcAft>
                <a:spcPts val="0"/>
              </a:spcAft>
              <a:buClr>
                <a:schemeClr val="accent3"/>
              </a:buClr>
              <a:defRPr/>
            </a:pPr>
            <a:r>
              <a:rPr lang="en-GB" dirty="0">
                <a:solidFill>
                  <a:srgbClr val="0070C0"/>
                </a:solidFill>
                <a:latin typeface="Calibri" pitchFamily="34" charset="0"/>
                <a:cs typeface="Calibri" pitchFamily="34" charset="0"/>
              </a:rPr>
              <a:t>Creemers, </a:t>
            </a:r>
            <a:r>
              <a:rPr lang="en-GB" dirty="0" err="1">
                <a:solidFill>
                  <a:srgbClr val="0070C0"/>
                </a:solidFill>
                <a:latin typeface="Calibri" pitchFamily="34" charset="0"/>
                <a:cs typeface="Calibri" pitchFamily="34" charset="0"/>
              </a:rPr>
              <a:t>B.P.M.</a:t>
            </a:r>
            <a:r>
              <a:rPr lang="en-GB" dirty="0">
                <a:solidFill>
                  <a:srgbClr val="0070C0"/>
                </a:solidFill>
                <a:latin typeface="Calibri" pitchFamily="34" charset="0"/>
                <a:cs typeface="Calibri" pitchFamily="34" charset="0"/>
              </a:rPr>
              <a:t>, &amp; Kyriakides, L.</a:t>
            </a:r>
            <a:r>
              <a:rPr lang="el-GR" dirty="0">
                <a:solidFill>
                  <a:srgbClr val="0070C0"/>
                </a:solidFill>
                <a:latin typeface="Calibri" pitchFamily="34" charset="0"/>
                <a:cs typeface="Calibri" pitchFamily="34" charset="0"/>
              </a:rPr>
              <a:t> </a:t>
            </a:r>
            <a:r>
              <a:rPr lang="en-GB" dirty="0">
                <a:solidFill>
                  <a:srgbClr val="0070C0"/>
                </a:solidFill>
                <a:latin typeface="Calibri" pitchFamily="34" charset="0"/>
                <a:cs typeface="Calibri" pitchFamily="34" charset="0"/>
              </a:rPr>
              <a:t>(2008).</a:t>
            </a:r>
            <a:r>
              <a:rPr lang="el-GR" dirty="0">
                <a:solidFill>
                  <a:srgbClr val="0070C0"/>
                </a:solidFill>
                <a:latin typeface="Calibri" pitchFamily="34" charset="0"/>
                <a:cs typeface="Calibri" pitchFamily="34" charset="0"/>
              </a:rPr>
              <a:t> </a:t>
            </a:r>
            <a:r>
              <a:rPr lang="en-GB" i="1" dirty="0">
                <a:solidFill>
                  <a:srgbClr val="0070C0"/>
                </a:solidFill>
                <a:latin typeface="Calibri" pitchFamily="34" charset="0"/>
                <a:cs typeface="Calibri" pitchFamily="34" charset="0"/>
              </a:rPr>
              <a:t>The dynamics of educational effectiveness: a contribution to policy, practice, and theory in contemporary schools. </a:t>
            </a:r>
            <a:r>
              <a:rPr lang="en-GB" dirty="0">
                <a:solidFill>
                  <a:srgbClr val="0070C0"/>
                </a:solidFill>
                <a:latin typeface="Calibri" pitchFamily="34" charset="0"/>
                <a:cs typeface="Calibri" pitchFamily="34" charset="0"/>
              </a:rPr>
              <a:t>London and New York: </a:t>
            </a:r>
            <a:r>
              <a:rPr lang="en-GB" dirty="0" err="1">
                <a:solidFill>
                  <a:srgbClr val="0070C0"/>
                </a:solidFill>
                <a:latin typeface="Calibri" pitchFamily="34" charset="0"/>
                <a:cs typeface="Calibri" pitchFamily="34" charset="0"/>
              </a:rPr>
              <a:t>Routledge</a:t>
            </a:r>
            <a:r>
              <a:rPr lang="en-GB" dirty="0">
                <a:solidFill>
                  <a:srgbClr val="0070C0"/>
                </a:solidFill>
                <a:latin typeface="Calibri" pitchFamily="34" charset="0"/>
                <a:cs typeface="Calibri" pitchFamily="34" charset="0"/>
              </a:rPr>
              <a:t>.</a:t>
            </a:r>
            <a:endParaRPr lang="en-US" dirty="0">
              <a:solidFill>
                <a:srgbClr val="0070C0"/>
              </a:solidFill>
              <a:effectLst>
                <a:outerShdw blurRad="38100" dist="38100" dir="2700000" algn="tl">
                  <a:srgbClr val="000000">
                    <a:alpha val="43137"/>
                  </a:srgbClr>
                </a:outerShdw>
              </a:effectLst>
              <a:latin typeface="Calibri" pitchFamily="34" charset="0"/>
              <a:cs typeface="Calibri" pitchFamily="34" charset="0"/>
            </a:endParaRPr>
          </a:p>
        </p:txBody>
      </p:sp>
      <p:sp>
        <p:nvSpPr>
          <p:cNvPr id="14" name="Curved Up Arrow 13"/>
          <p:cNvSpPr/>
          <p:nvPr/>
        </p:nvSpPr>
        <p:spPr>
          <a:xfrm>
            <a:off x="4143375" y="2214563"/>
            <a:ext cx="4071938" cy="1357312"/>
          </a:xfrm>
          <a:prstGeom prst="curvedUpArrow">
            <a:avLst/>
          </a:prstGeom>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l-GR" dirty="0">
              <a:solidFill>
                <a:srgbClr val="FFFF00"/>
              </a:solidFill>
            </a:endParaRPr>
          </a:p>
        </p:txBody>
      </p:sp>
    </p:spTree>
  </p:cSld>
  <p:clrMapOvr>
    <a:masterClrMapping/>
  </p:clrMapOvr>
  <p:transition spd="slow"/>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388" y="1500188"/>
            <a:ext cx="8713787" cy="5097462"/>
          </a:xfrm>
        </p:spPr>
        <p:txBody>
          <a:bodyPr/>
          <a:lstStyle/>
          <a:p>
            <a:pPr marL="179388" eaLnBrk="1" hangingPunct="1">
              <a:spcBef>
                <a:spcPts val="600"/>
              </a:spcBef>
              <a:spcAft>
                <a:spcPts val="600"/>
              </a:spcAft>
            </a:pPr>
            <a:r>
              <a:rPr lang="en-US" sz="2400" smtClean="0">
                <a:latin typeface="Calibri" pitchFamily="34" charset="0"/>
                <a:ea typeface="Calibri" pitchFamily="34" charset="0"/>
                <a:cs typeface="Calibri" pitchFamily="34" charset="0"/>
              </a:rPr>
              <a:t>H</a:t>
            </a:r>
            <a:r>
              <a:rPr lang="el-GR" sz="2400" smtClean="0">
                <a:latin typeface="Calibri" pitchFamily="34" charset="0"/>
                <a:ea typeface="Calibri" pitchFamily="34" charset="0"/>
                <a:cs typeface="Calibri" pitchFamily="34" charset="0"/>
              </a:rPr>
              <a:t> εξέταση του </a:t>
            </a:r>
            <a:r>
              <a:rPr lang="el-GR" sz="2400" b="1" smtClean="0">
                <a:latin typeface="Calibri" pitchFamily="34" charset="0"/>
                <a:ea typeface="Calibri" pitchFamily="34" charset="0"/>
                <a:cs typeface="Calibri" pitchFamily="34" charset="0"/>
              </a:rPr>
              <a:t>κάθε παράγοντα </a:t>
            </a:r>
            <a:r>
              <a:rPr lang="el-GR" sz="2400" smtClean="0">
                <a:latin typeface="Calibri" pitchFamily="34" charset="0"/>
                <a:ea typeface="Calibri" pitchFamily="34" charset="0"/>
                <a:cs typeface="Calibri" pitchFamily="34" charset="0"/>
              </a:rPr>
              <a:t>γίνεται στη βάση </a:t>
            </a:r>
            <a:r>
              <a:rPr lang="el-GR" sz="2400" smtClean="0">
                <a:solidFill>
                  <a:srgbClr val="FF0000"/>
                </a:solidFill>
                <a:latin typeface="Calibri" pitchFamily="34" charset="0"/>
                <a:ea typeface="Calibri" pitchFamily="34" charset="0"/>
                <a:cs typeface="Calibri" pitchFamily="34" charset="0"/>
              </a:rPr>
              <a:t>πέντε διαστάσεων μέτρησης του </a:t>
            </a:r>
            <a:r>
              <a:rPr lang="el-GR" sz="2400" b="1" smtClean="0">
                <a:solidFill>
                  <a:srgbClr val="FF0000"/>
                </a:solidFill>
                <a:latin typeface="Calibri" pitchFamily="34" charset="0"/>
                <a:ea typeface="Calibri" pitchFamily="34" charset="0"/>
                <a:cs typeface="Calibri" pitchFamily="34" charset="0"/>
              </a:rPr>
              <a:t>κάθε παράγοντα</a:t>
            </a:r>
            <a:r>
              <a:rPr lang="el-GR" sz="2400" smtClean="0">
                <a:solidFill>
                  <a:srgbClr val="FF0000"/>
                </a:solidFill>
                <a:latin typeface="Calibri" pitchFamily="34" charset="0"/>
                <a:ea typeface="Calibri" pitchFamily="34" charset="0"/>
                <a:cs typeface="Calibri" pitchFamily="34" charset="0"/>
              </a:rPr>
              <a:t>.</a:t>
            </a:r>
            <a:r>
              <a:rPr lang="el-GR" sz="2400" smtClean="0">
                <a:latin typeface="Calibri" pitchFamily="34" charset="0"/>
                <a:ea typeface="Calibri" pitchFamily="34" charset="0"/>
                <a:cs typeface="Calibri" pitchFamily="34" charset="0"/>
              </a:rPr>
              <a:t> </a:t>
            </a:r>
            <a:r>
              <a:rPr lang="en-US" sz="2400" smtClean="0">
                <a:latin typeface="Calibri" pitchFamily="34" charset="0"/>
                <a:ea typeface="Calibri" pitchFamily="34" charset="0"/>
                <a:cs typeface="Calibri" pitchFamily="34" charset="0"/>
              </a:rPr>
              <a:t>O</a:t>
            </a:r>
            <a:r>
              <a:rPr lang="el-GR" sz="2400" smtClean="0">
                <a:latin typeface="Calibri" pitchFamily="34" charset="0"/>
                <a:ea typeface="Calibri" pitchFamily="34" charset="0"/>
                <a:cs typeface="Calibri" pitchFamily="34" charset="0"/>
              </a:rPr>
              <a:t>ι 5 διαστάσεις που χρησιμοποιούνται για να ορίσουν έναν παράγοντα είναι:*</a:t>
            </a:r>
            <a:r>
              <a:rPr lang="el-GR" sz="2400" b="1" i="1" smtClean="0">
                <a:solidFill>
                  <a:srgbClr val="FF0000"/>
                </a:solidFill>
                <a:latin typeface="Calibri" pitchFamily="34" charset="0"/>
                <a:ea typeface="Calibri" pitchFamily="34" charset="0"/>
                <a:cs typeface="Calibri" pitchFamily="34" charset="0"/>
              </a:rPr>
              <a:t>η συχνότητα, *η εστίαση, *το στάδιο, *η ποιότητα και *η διαφοροποίηση.</a:t>
            </a:r>
          </a:p>
          <a:p>
            <a:pPr marL="179388" eaLnBrk="1" hangingPunct="1">
              <a:spcBef>
                <a:spcPts val="600"/>
              </a:spcBef>
              <a:spcAft>
                <a:spcPts val="600"/>
              </a:spcAft>
            </a:pPr>
            <a:r>
              <a:rPr lang="el-GR" sz="2400" smtClean="0">
                <a:latin typeface="Calibri" pitchFamily="34" charset="0"/>
                <a:ea typeface="Calibri" pitchFamily="34" charset="0"/>
                <a:cs typeface="Calibri" pitchFamily="34" charset="0"/>
              </a:rPr>
              <a:t>Η </a:t>
            </a:r>
            <a:r>
              <a:rPr lang="el-GR" sz="2400" b="1" i="1" smtClean="0">
                <a:solidFill>
                  <a:srgbClr val="FF0000"/>
                </a:solidFill>
                <a:latin typeface="Calibri" pitchFamily="34" charset="0"/>
                <a:ea typeface="Calibri" pitchFamily="34" charset="0"/>
                <a:cs typeface="Calibri" pitchFamily="34" charset="0"/>
              </a:rPr>
              <a:t>συχνότητα</a:t>
            </a:r>
            <a:r>
              <a:rPr lang="el-GR" sz="2400" smtClean="0">
                <a:solidFill>
                  <a:srgbClr val="FF0000"/>
                </a:solidFill>
                <a:latin typeface="Calibri" pitchFamily="34" charset="0"/>
                <a:ea typeface="Calibri" pitchFamily="34" charset="0"/>
                <a:cs typeface="Calibri" pitchFamily="34" charset="0"/>
              </a:rPr>
              <a:t> </a:t>
            </a:r>
            <a:r>
              <a:rPr lang="el-GR" sz="2400" smtClean="0">
                <a:latin typeface="Calibri" pitchFamily="34" charset="0"/>
                <a:ea typeface="Calibri" pitchFamily="34" charset="0"/>
                <a:cs typeface="Calibri" pitchFamily="34" charset="0"/>
              </a:rPr>
              <a:t>αφορά στο </a:t>
            </a:r>
            <a:r>
              <a:rPr lang="el-GR" sz="2400" smtClean="0">
                <a:solidFill>
                  <a:srgbClr val="FF0000"/>
                </a:solidFill>
                <a:latin typeface="Calibri" pitchFamily="34" charset="0"/>
                <a:ea typeface="Calibri" pitchFamily="34" charset="0"/>
                <a:cs typeface="Calibri" pitchFamily="34" charset="0"/>
              </a:rPr>
              <a:t>βαθμό </a:t>
            </a:r>
            <a:r>
              <a:rPr lang="el-GR" sz="2400" smtClean="0">
                <a:latin typeface="Calibri" pitchFamily="34" charset="0"/>
                <a:ea typeface="Calibri" pitchFamily="34" charset="0"/>
                <a:cs typeface="Calibri" pitchFamily="34" charset="0"/>
              </a:rPr>
              <a:t>στον οποίο </a:t>
            </a:r>
            <a:r>
              <a:rPr lang="el-GR" sz="2400" b="1" smtClean="0">
                <a:latin typeface="Calibri" pitchFamily="34" charset="0"/>
                <a:ea typeface="Calibri" pitchFamily="34" charset="0"/>
                <a:cs typeface="Calibri" pitchFamily="34" charset="0"/>
              </a:rPr>
              <a:t>παρουσιάζεται μια δραστηριότητα </a:t>
            </a:r>
            <a:r>
              <a:rPr lang="el-GR" sz="2400" smtClean="0">
                <a:latin typeface="Calibri" pitchFamily="34" charset="0"/>
                <a:ea typeface="Calibri" pitchFamily="34" charset="0"/>
                <a:cs typeface="Calibri" pitchFamily="34" charset="0"/>
              </a:rPr>
              <a:t>που σχετίζεται με έναν παράγοντα αποτελεσμα-τικότητας σε ένα εκπαιδευτικό σύστημα, σχολείο ή τάξη. </a:t>
            </a:r>
          </a:p>
          <a:p>
            <a:pPr marL="179388" eaLnBrk="1" hangingPunct="1">
              <a:spcBef>
                <a:spcPts val="600"/>
              </a:spcBef>
              <a:spcAft>
                <a:spcPts val="600"/>
              </a:spcAft>
            </a:pPr>
            <a:r>
              <a:rPr lang="el-GR" sz="2400" smtClean="0">
                <a:latin typeface="Calibri" pitchFamily="34" charset="0"/>
                <a:ea typeface="Calibri" pitchFamily="34" charset="0"/>
                <a:cs typeface="Calibri" pitchFamily="34" charset="0"/>
              </a:rPr>
              <a:t>Το </a:t>
            </a:r>
            <a:r>
              <a:rPr lang="el-GR" sz="2400" b="1" i="1" smtClean="0">
                <a:solidFill>
                  <a:srgbClr val="FF0000"/>
                </a:solidFill>
                <a:latin typeface="Calibri" pitchFamily="34" charset="0"/>
                <a:ea typeface="Calibri" pitchFamily="34" charset="0"/>
                <a:cs typeface="Calibri" pitchFamily="34" charset="0"/>
              </a:rPr>
              <a:t>στάδιο</a:t>
            </a:r>
            <a:r>
              <a:rPr lang="el-GR" sz="2400" smtClean="0">
                <a:solidFill>
                  <a:srgbClr val="FF0000"/>
                </a:solidFill>
                <a:latin typeface="Calibri" pitchFamily="34" charset="0"/>
                <a:ea typeface="Calibri" pitchFamily="34" charset="0"/>
                <a:cs typeface="Calibri" pitchFamily="34" charset="0"/>
              </a:rPr>
              <a:t> </a:t>
            </a:r>
            <a:r>
              <a:rPr lang="el-GR" sz="2400" smtClean="0">
                <a:latin typeface="Calibri" pitchFamily="34" charset="0"/>
                <a:ea typeface="Calibri" pitchFamily="34" charset="0"/>
                <a:cs typeface="Calibri" pitchFamily="34" charset="0"/>
              </a:rPr>
              <a:t>αναφέρεται στην </a:t>
            </a:r>
            <a:r>
              <a:rPr lang="el-GR" sz="2400" smtClean="0">
                <a:solidFill>
                  <a:srgbClr val="FF0000"/>
                </a:solidFill>
                <a:latin typeface="Calibri" pitchFamily="34" charset="0"/>
                <a:ea typeface="Calibri" pitchFamily="34" charset="0"/>
                <a:cs typeface="Calibri" pitchFamily="34" charset="0"/>
              </a:rPr>
              <a:t>περίοδο </a:t>
            </a:r>
            <a:r>
              <a:rPr lang="el-GR" sz="2400" smtClean="0">
                <a:latin typeface="Calibri" pitchFamily="34" charset="0"/>
                <a:ea typeface="Calibri" pitchFamily="34" charset="0"/>
                <a:cs typeface="Calibri" pitchFamily="34" charset="0"/>
              </a:rPr>
              <a:t>κατά την οποία </a:t>
            </a:r>
            <a:r>
              <a:rPr lang="el-GR" sz="2400" b="1" smtClean="0">
                <a:latin typeface="Calibri" pitchFamily="34" charset="0"/>
                <a:ea typeface="Calibri" pitchFamily="34" charset="0"/>
                <a:cs typeface="Calibri" pitchFamily="34" charset="0"/>
              </a:rPr>
              <a:t>ενεργοποιούνται οι δραστηριότητες</a:t>
            </a:r>
            <a:r>
              <a:rPr lang="el-GR" sz="2400" smtClean="0">
                <a:latin typeface="Calibri" pitchFamily="34" charset="0"/>
                <a:ea typeface="Calibri" pitchFamily="34" charset="0"/>
                <a:cs typeface="Calibri" pitchFamily="34" charset="0"/>
              </a:rPr>
              <a:t> που σχετίζονται με έναν παράγοντα και μπορεί </a:t>
            </a:r>
            <a:r>
              <a:rPr lang="el-GR" sz="2400" b="1" smtClean="0">
                <a:latin typeface="Calibri" pitchFamily="34" charset="0"/>
                <a:ea typeface="Calibri" pitchFamily="34" charset="0"/>
                <a:cs typeface="Calibri" pitchFamily="34" charset="0"/>
              </a:rPr>
              <a:t>να μετρηθεί </a:t>
            </a:r>
            <a:r>
              <a:rPr lang="el-GR" sz="2400" smtClean="0">
                <a:latin typeface="Calibri" pitchFamily="34" charset="0"/>
                <a:ea typeface="Calibri" pitchFamily="34" charset="0"/>
                <a:cs typeface="Calibri" pitchFamily="34" charset="0"/>
              </a:rPr>
              <a:t>λαμβάνοντας υπόψη αν οι δραστηριότητες λαμβάνουν χώρα σε </a:t>
            </a:r>
            <a:r>
              <a:rPr lang="el-GR" sz="2400" smtClean="0">
                <a:solidFill>
                  <a:srgbClr val="FF0000"/>
                </a:solidFill>
                <a:latin typeface="Calibri" pitchFamily="34" charset="0"/>
                <a:ea typeface="Calibri" pitchFamily="34" charset="0"/>
                <a:cs typeface="Calibri" pitchFamily="34" charset="0"/>
              </a:rPr>
              <a:t>μία </a:t>
            </a:r>
            <a:r>
              <a:rPr lang="el-GR" sz="2400" b="1" smtClean="0">
                <a:solidFill>
                  <a:srgbClr val="FF0000"/>
                </a:solidFill>
                <a:latin typeface="Calibri" pitchFamily="34" charset="0"/>
                <a:ea typeface="Calibri" pitchFamily="34" charset="0"/>
                <a:cs typeface="Calibri" pitchFamily="34" charset="0"/>
              </a:rPr>
              <a:t>μόνο χρονική στιγμή </a:t>
            </a:r>
            <a:r>
              <a:rPr lang="el-GR" sz="2400" smtClean="0">
                <a:latin typeface="Calibri" pitchFamily="34" charset="0"/>
                <a:ea typeface="Calibri" pitchFamily="34" charset="0"/>
                <a:cs typeface="Calibri" pitchFamily="34" charset="0"/>
              </a:rPr>
              <a:t>ή σε </a:t>
            </a:r>
            <a:r>
              <a:rPr lang="el-GR" sz="2400" b="1" smtClean="0">
                <a:solidFill>
                  <a:srgbClr val="FF0000"/>
                </a:solidFill>
                <a:latin typeface="Calibri" pitchFamily="34" charset="0"/>
                <a:ea typeface="Calibri" pitchFamily="34" charset="0"/>
                <a:cs typeface="Calibri" pitchFamily="34" charset="0"/>
              </a:rPr>
              <a:t>διαφορετικά χρονικά διαστήματα</a:t>
            </a:r>
            <a:r>
              <a:rPr lang="el-GR" sz="2400" smtClean="0">
                <a:solidFill>
                  <a:srgbClr val="FF0000"/>
                </a:solidFill>
                <a:latin typeface="Calibri" pitchFamily="34" charset="0"/>
                <a:ea typeface="Calibri" pitchFamily="34" charset="0"/>
                <a:cs typeface="Calibri" pitchFamily="34" charset="0"/>
              </a:rPr>
              <a:t>. </a:t>
            </a:r>
          </a:p>
        </p:txBody>
      </p:sp>
      <p:sp>
        <p:nvSpPr>
          <p:cNvPr id="12291" name="Rectangle 4"/>
          <p:cNvSpPr>
            <a:spLocks noChangeArrowheads="1"/>
          </p:cNvSpPr>
          <p:nvPr/>
        </p:nvSpPr>
        <p:spPr bwMode="auto">
          <a:xfrm>
            <a:off x="468313" y="620713"/>
            <a:ext cx="8135937" cy="830262"/>
          </a:xfrm>
          <a:prstGeom prst="rect">
            <a:avLst/>
          </a:prstGeom>
          <a:noFill/>
          <a:ln w="9525">
            <a:noFill/>
            <a:miter lim="800000"/>
            <a:headEnd/>
            <a:tailEnd/>
          </a:ln>
        </p:spPr>
        <p:txBody>
          <a:bodyPr>
            <a:spAutoFit/>
          </a:bodyPr>
          <a:lstStyle/>
          <a:p>
            <a:pPr marL="365125" lvl="1" algn="ctr">
              <a:spcBef>
                <a:spcPts val="1800"/>
              </a:spcBef>
              <a:spcAft>
                <a:spcPts val="1800"/>
              </a:spcAft>
            </a:pPr>
            <a:r>
              <a:rPr lang="el-GR" sz="2400" b="1">
                <a:latin typeface="Calibri" pitchFamily="34" charset="0"/>
              </a:rPr>
              <a:t>3. Το θεωρητικό υπόβαθρο του προγράμματος – ΔΜΕΑ – Παράγοντες  &amp; οι Διαστάσεις τους</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388" y="1785938"/>
            <a:ext cx="8713787" cy="4811712"/>
          </a:xfrm>
        </p:spPr>
        <p:txBody>
          <a:bodyPr/>
          <a:lstStyle/>
          <a:p>
            <a:pPr eaLnBrk="1" hangingPunct="1">
              <a:spcBef>
                <a:spcPts val="1200"/>
              </a:spcBef>
              <a:spcAft>
                <a:spcPts val="1200"/>
              </a:spcAft>
            </a:pPr>
            <a:r>
              <a:rPr lang="el-GR" sz="2400" smtClean="0">
                <a:latin typeface="Calibri" pitchFamily="34" charset="0"/>
                <a:ea typeface="Calibri" pitchFamily="34" charset="0"/>
                <a:cs typeface="Calibri" pitchFamily="34" charset="0"/>
              </a:rPr>
              <a:t>Στην </a:t>
            </a:r>
            <a:r>
              <a:rPr lang="el-GR" sz="2400" b="1" i="1" smtClean="0">
                <a:solidFill>
                  <a:srgbClr val="FF0000"/>
                </a:solidFill>
                <a:latin typeface="Calibri" pitchFamily="34" charset="0"/>
                <a:ea typeface="Calibri" pitchFamily="34" charset="0"/>
                <a:cs typeface="Calibri" pitchFamily="34" charset="0"/>
              </a:rPr>
              <a:t>εστίαση</a:t>
            </a:r>
            <a:r>
              <a:rPr lang="el-GR" sz="2400" b="1" smtClean="0">
                <a:latin typeface="Calibri" pitchFamily="34" charset="0"/>
                <a:ea typeface="Calibri" pitchFamily="34" charset="0"/>
                <a:cs typeface="Calibri" pitchFamily="34" charset="0"/>
              </a:rPr>
              <a:t> </a:t>
            </a:r>
            <a:r>
              <a:rPr lang="el-GR" sz="2400" smtClean="0">
                <a:latin typeface="Calibri" pitchFamily="34" charset="0"/>
                <a:ea typeface="Calibri" pitchFamily="34" charset="0"/>
                <a:cs typeface="Calibri" pitchFamily="34" charset="0"/>
              </a:rPr>
              <a:t>λαμβάνονται υπόψη δύο πτυχές. Η </a:t>
            </a:r>
            <a:r>
              <a:rPr lang="el-GR" sz="2400" b="1" smtClean="0">
                <a:latin typeface="Calibri" pitchFamily="34" charset="0"/>
                <a:ea typeface="Calibri" pitchFamily="34" charset="0"/>
                <a:cs typeface="Calibri" pitchFamily="34" charset="0"/>
              </a:rPr>
              <a:t>πρώτη</a:t>
            </a:r>
            <a:r>
              <a:rPr lang="el-GR" sz="2400" smtClean="0">
                <a:latin typeface="Calibri" pitchFamily="34" charset="0"/>
                <a:ea typeface="Calibri" pitchFamily="34" charset="0"/>
                <a:cs typeface="Calibri" pitchFamily="34" charset="0"/>
              </a:rPr>
              <a:t> αφορά στο </a:t>
            </a:r>
            <a:r>
              <a:rPr lang="el-GR" sz="2400" i="1" smtClean="0">
                <a:latin typeface="Calibri" pitchFamily="34" charset="0"/>
                <a:ea typeface="Calibri" pitchFamily="34" charset="0"/>
                <a:cs typeface="Calibri" pitchFamily="34" charset="0"/>
              </a:rPr>
              <a:t>πόσο συγκεκριμένη </a:t>
            </a:r>
            <a:r>
              <a:rPr lang="el-GR" sz="2400" smtClean="0">
                <a:latin typeface="Calibri" pitchFamily="34" charset="0"/>
                <a:ea typeface="Calibri" pitchFamily="34" charset="0"/>
                <a:cs typeface="Calibri" pitchFamily="34" charset="0"/>
              </a:rPr>
              <a:t>είναι η </a:t>
            </a:r>
            <a:r>
              <a:rPr lang="el-GR" sz="2400" smtClean="0">
                <a:solidFill>
                  <a:srgbClr val="FF0000"/>
                </a:solidFill>
                <a:latin typeface="Calibri" pitchFamily="34" charset="0"/>
                <a:ea typeface="Calibri" pitchFamily="34" charset="0"/>
                <a:cs typeface="Calibri" pitchFamily="34" charset="0"/>
              </a:rPr>
              <a:t>συμπεριφορά.</a:t>
            </a:r>
            <a:r>
              <a:rPr lang="el-GR" sz="2400" smtClean="0">
                <a:latin typeface="Calibri" pitchFamily="34" charset="0"/>
                <a:ea typeface="Calibri" pitchFamily="34" charset="0"/>
                <a:cs typeface="Calibri" pitchFamily="34" charset="0"/>
              </a:rPr>
              <a:t> Η </a:t>
            </a:r>
            <a:r>
              <a:rPr lang="el-GR" sz="2400" b="1" smtClean="0">
                <a:latin typeface="Calibri" pitchFamily="34" charset="0"/>
                <a:ea typeface="Calibri" pitchFamily="34" charset="0"/>
                <a:cs typeface="Calibri" pitchFamily="34" charset="0"/>
              </a:rPr>
              <a:t>δεύτερη</a:t>
            </a:r>
            <a:r>
              <a:rPr lang="el-GR" sz="2400" smtClean="0">
                <a:solidFill>
                  <a:srgbClr val="FF0000"/>
                </a:solidFill>
                <a:latin typeface="Calibri" pitchFamily="34" charset="0"/>
                <a:ea typeface="Calibri" pitchFamily="34" charset="0"/>
                <a:cs typeface="Calibri" pitchFamily="34" charset="0"/>
              </a:rPr>
              <a:t> </a:t>
            </a:r>
            <a:r>
              <a:rPr lang="el-GR" sz="2400" smtClean="0">
                <a:latin typeface="Calibri" pitchFamily="34" charset="0"/>
                <a:ea typeface="Calibri" pitchFamily="34" charset="0"/>
                <a:cs typeface="Calibri" pitchFamily="34" charset="0"/>
              </a:rPr>
              <a:t>πτυχή αφορά </a:t>
            </a:r>
            <a:r>
              <a:rPr lang="el-GR" sz="2400" i="1" smtClean="0">
                <a:latin typeface="Calibri" pitchFamily="34" charset="0"/>
                <a:ea typeface="Calibri" pitchFamily="34" charset="0"/>
                <a:cs typeface="Calibri" pitchFamily="34" charset="0"/>
              </a:rPr>
              <a:t>στο </a:t>
            </a:r>
            <a:r>
              <a:rPr lang="el-GR" sz="2400" i="1" smtClean="0">
                <a:solidFill>
                  <a:srgbClr val="FF0000"/>
                </a:solidFill>
                <a:latin typeface="Calibri" pitchFamily="34" charset="0"/>
                <a:ea typeface="Calibri" pitchFamily="34" charset="0"/>
                <a:cs typeface="Calibri" pitchFamily="34" charset="0"/>
              </a:rPr>
              <a:t>σκοπό </a:t>
            </a:r>
            <a:r>
              <a:rPr lang="el-GR" sz="2400" smtClean="0">
                <a:solidFill>
                  <a:srgbClr val="FF0000"/>
                </a:solidFill>
                <a:latin typeface="Calibri" pitchFamily="34" charset="0"/>
                <a:ea typeface="Calibri" pitchFamily="34" charset="0"/>
                <a:cs typeface="Calibri" pitchFamily="34" charset="0"/>
              </a:rPr>
              <a:t>για τον οποίο εκδηλώνεται μια δραστηριότητα ή</a:t>
            </a:r>
            <a:r>
              <a:rPr lang="el-GR" sz="2400" smtClean="0">
                <a:latin typeface="Calibri" pitchFamily="34" charset="0"/>
                <a:ea typeface="Calibri" pitchFamily="34" charset="0"/>
                <a:cs typeface="Calibri" pitchFamily="34" charset="0"/>
              </a:rPr>
              <a:t> </a:t>
            </a:r>
            <a:r>
              <a:rPr lang="el-GR" sz="2400" smtClean="0">
                <a:solidFill>
                  <a:srgbClr val="FF0000"/>
                </a:solidFill>
                <a:latin typeface="Calibri" pitchFamily="34" charset="0"/>
                <a:ea typeface="Calibri" pitchFamily="34" charset="0"/>
                <a:cs typeface="Calibri" pitchFamily="34" charset="0"/>
              </a:rPr>
              <a:t>συμπεριφορά</a:t>
            </a:r>
            <a:r>
              <a:rPr lang="el-GR" sz="2400" smtClean="0">
                <a:latin typeface="Calibri" pitchFamily="34" charset="0"/>
                <a:ea typeface="Calibri" pitchFamily="34" charset="0"/>
                <a:cs typeface="Calibri" pitchFamily="34" charset="0"/>
              </a:rPr>
              <a:t>/πράξη στη σχολική μονάδα, αφού μπορεί, για παράδειγμα, μια δραστηριότητα να επιδιώκει να επιτύχει μόνο ένα στόχο ή πολλαπλούς στόχους. </a:t>
            </a:r>
          </a:p>
          <a:p>
            <a:pPr eaLnBrk="1" hangingPunct="1">
              <a:spcBef>
                <a:spcPts val="1200"/>
              </a:spcBef>
              <a:spcAft>
                <a:spcPts val="1200"/>
              </a:spcAft>
            </a:pPr>
            <a:r>
              <a:rPr lang="el-GR" sz="2400" smtClean="0">
                <a:latin typeface="Calibri" pitchFamily="34" charset="0"/>
                <a:ea typeface="Calibri" pitchFamily="34" charset="0"/>
                <a:cs typeface="Calibri" pitchFamily="34" charset="0"/>
              </a:rPr>
              <a:t>Η </a:t>
            </a:r>
            <a:r>
              <a:rPr lang="el-GR" sz="2400" b="1" i="1" smtClean="0">
                <a:solidFill>
                  <a:srgbClr val="FF0000"/>
                </a:solidFill>
                <a:latin typeface="Calibri" pitchFamily="34" charset="0"/>
                <a:ea typeface="Calibri" pitchFamily="34" charset="0"/>
                <a:cs typeface="Calibri" pitchFamily="34" charset="0"/>
              </a:rPr>
              <a:t>ποιότητα</a:t>
            </a:r>
            <a:r>
              <a:rPr lang="el-GR" sz="2400" smtClean="0">
                <a:latin typeface="Calibri" pitchFamily="34" charset="0"/>
                <a:ea typeface="Calibri" pitchFamily="34" charset="0"/>
                <a:cs typeface="Calibri" pitchFamily="34" charset="0"/>
              </a:rPr>
              <a:t> αναφέρεται στις </a:t>
            </a:r>
            <a:r>
              <a:rPr lang="el-GR" sz="2400" smtClean="0">
                <a:solidFill>
                  <a:srgbClr val="FF0000"/>
                </a:solidFill>
                <a:latin typeface="Calibri" pitchFamily="34" charset="0"/>
                <a:ea typeface="Calibri" pitchFamily="34" charset="0"/>
                <a:cs typeface="Calibri" pitchFamily="34" charset="0"/>
              </a:rPr>
              <a:t>ιδιότητες του συγκεκριμένου παράγοντα</a:t>
            </a:r>
            <a:r>
              <a:rPr lang="el-GR" sz="2400" smtClean="0">
                <a:latin typeface="Calibri" pitchFamily="34" charset="0"/>
                <a:ea typeface="Calibri" pitchFamily="34" charset="0"/>
                <a:cs typeface="Calibri" pitchFamily="34" charset="0"/>
              </a:rPr>
              <a:t>, όπως αυτές αναφέρονται στη βιβλιογραφία (π.χ., η αξιολόγηση του μαθητή αναμένεται να συμβάλει στην επίτευξη του διαμορφωτικού σκοπού). </a:t>
            </a:r>
          </a:p>
        </p:txBody>
      </p:sp>
      <p:sp>
        <p:nvSpPr>
          <p:cNvPr id="5" name="Rectangle 4"/>
          <p:cNvSpPr/>
          <p:nvPr/>
        </p:nvSpPr>
        <p:spPr>
          <a:xfrm>
            <a:off x="428625" y="620713"/>
            <a:ext cx="8358188" cy="2586037"/>
          </a:xfrm>
          <a:prstGeom prst="rect">
            <a:avLst/>
          </a:prstGeom>
        </p:spPr>
        <p:txBody>
          <a:bodyPr>
            <a:spAutoFit/>
          </a:bodyPr>
          <a:lstStyle/>
          <a:p>
            <a:pPr marL="365125" lvl="1" algn="ctr">
              <a:spcBef>
                <a:spcPts val="1800"/>
              </a:spcBef>
              <a:spcAft>
                <a:spcPts val="1800"/>
              </a:spcAft>
            </a:pPr>
            <a:r>
              <a:rPr lang="el-GR" sz="2800" b="1">
                <a:latin typeface="Calibri" pitchFamily="34" charset="0"/>
              </a:rPr>
              <a:t>3. Το θεωρητικό υπόβαθρο του προγράμματος –ΔΜΕΑ – Παράγοντες  &amp; οι Διαστάσεις τους</a:t>
            </a:r>
          </a:p>
          <a:p>
            <a:pPr marL="365125" lvl="1" algn="ctr">
              <a:spcBef>
                <a:spcPts val="1800"/>
              </a:spcBef>
              <a:spcAft>
                <a:spcPts val="1800"/>
              </a:spcAft>
            </a:pPr>
            <a:endParaRPr lang="el-GR" sz="2300" b="1">
              <a:latin typeface="Georgia" pitchFamily="18" charset="0"/>
            </a:endParaRPr>
          </a:p>
          <a:p>
            <a:pPr marL="365125" lvl="1" algn="ctr">
              <a:spcBef>
                <a:spcPts val="1800"/>
              </a:spcBef>
              <a:spcAft>
                <a:spcPts val="1800"/>
              </a:spcAft>
            </a:pPr>
            <a:r>
              <a:rPr lang="el-GR" sz="2300" b="1">
                <a:latin typeface="Georgia" pitchFamily="18" charset="0"/>
              </a:rPr>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1770</TotalTime>
  <Words>2065</Words>
  <Application>Microsoft Office PowerPoint</Application>
  <PresentationFormat>On-screen Show (4:3)</PresentationFormat>
  <Paragraphs>144</Paragraphs>
  <Slides>27</Slides>
  <Notes>4</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Urban</vt:lpstr>
      <vt:lpstr>«Promoting Quality and Equity: a dynamic approach to school improvement (PROMQE)»   Προωθώντας την ποιότητα και την ισότητα: μία δυναμική προσέγγιση βελτίωσης της σχολικής αποτελεσματικότητας</vt:lpstr>
      <vt:lpstr>ΔΟΜΗ ΠΑΡΟΥΣΙΑΣΗΣ</vt:lpstr>
      <vt:lpstr>Εισαγωγή – Βασικά στοιχεία του προγράμματος</vt:lpstr>
      <vt:lpstr>2. Σκοπός του προγράμματος</vt:lpstr>
      <vt:lpstr>2. Σκοπός του προγράμματος</vt:lpstr>
      <vt:lpstr>PowerPoint Presentation</vt:lpstr>
      <vt:lpstr>PowerPoint Presentation</vt:lpstr>
      <vt:lpstr>PowerPoint Presentation</vt:lpstr>
      <vt:lpstr>PowerPoint Presentation</vt:lpstr>
      <vt:lpstr>  3. Το θεωρητικό υπόβαθρο του προγράμματος –ΔΜΕΑ – Παράγοντες  &amp; οι Διαστάσεις τους </vt:lpstr>
      <vt:lpstr>PowerPoint Presentation</vt:lpstr>
      <vt:lpstr>PowerPoint Presentation</vt:lpstr>
      <vt:lpstr>PowerPoint Presentation</vt:lpstr>
      <vt:lpstr>PowerPoint Presentation</vt:lpstr>
      <vt:lpstr>PowerPoint Presentation</vt:lpstr>
      <vt:lpstr>4. Η δυναμική προσέγγιση για βελτίωση της σχολικής αποτελεσματικότητας</vt:lpstr>
      <vt:lpstr>              !!ΣΗΜΑΝΤΙΚΟ!!  Διάγραμμα 2. Τα βασικά στάδια της δυναμικής προσέγγισης για βελτίωση της σχολικής αποτελεσματικότητας  </vt:lpstr>
      <vt:lpstr>4. Η δυναμική προσέγγιση για βελτίωση της σχολικής αποτελεσματικότητας</vt:lpstr>
      <vt:lpstr>4. Η δυναμική προσέγγιση για βελτίωση της σχολικής αποτελεσματικότητας</vt:lpstr>
      <vt:lpstr>4. Η δυναμική προσέγγιση για βελτίωση της σχολικής αποτελεσματικότητας</vt:lpstr>
      <vt:lpstr>4. Η δυναμική προσέγγιση για βελτίωση της σχολικής αποτελεσματικότητας</vt:lpstr>
      <vt:lpstr>PowerPoint Presentation</vt:lpstr>
      <vt:lpstr>PowerPoint Presentation</vt:lpstr>
      <vt:lpstr>PowerPoint Presentation</vt:lpstr>
      <vt:lpstr>PowerPoint Presentation</vt:lpstr>
      <vt:lpstr>Σχόλια / Ερωτήσεις</vt:lpstr>
      <vt:lpstr>PowerPoint Presentation</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impact of school policy in action upon student achievement: extending the dynamic model of educational effectiveness</dc:title>
  <dc:creator>user</dc:creator>
  <cp:lastModifiedBy>hp</cp:lastModifiedBy>
  <cp:revision>455</cp:revision>
  <dcterms:created xsi:type="dcterms:W3CDTF">2012-04-05T11:01:29Z</dcterms:created>
  <dcterms:modified xsi:type="dcterms:W3CDTF">2015-10-23T05:50:27Z</dcterms:modified>
</cp:coreProperties>
</file>